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Open Sans 2 Ultra-Bold" charset="1" panose="00000000000000000000"/>
      <p:regular r:id="rId17"/>
    </p:embeddedFont>
    <p:embeddedFont>
      <p:font typeface="Open Sans 1" charset="1" panose="020B0606030504020204"/>
      <p:regular r:id="rId18"/>
    </p:embeddedFont>
    <p:embeddedFont>
      <p:font typeface="Open Sans 1 Bold" charset="1" panose="020B0806030504020204"/>
      <p:regular r:id="rId19"/>
    </p:embeddedFont>
    <p:embeddedFont>
      <p:font typeface="Open Sans 1 Italics" charset="1" panose="020B0606030504020204"/>
      <p:regular r:id="rId20"/>
    </p:embeddedFont>
    <p:embeddedFont>
      <p:font typeface="Montserrat Heavy" charset="1" panose="00000A00000000000000"/>
      <p:regular r:id="rId21"/>
    </p:embeddedFont>
    <p:embeddedFont>
      <p:font typeface="Montserrat Bold" charset="1" panose="00000800000000000000"/>
      <p:regular r:id="rId22"/>
    </p:embeddedFont>
    <p:embeddedFont>
      <p:font typeface="Montserrat Medium" charset="1" panose="000006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https://www.communityfutures.ca/members-options/#networkreport" TargetMode="External" Type="http://schemas.openxmlformats.org/officeDocument/2006/relationships/hyperlink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5.pn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5.png" Type="http://schemas.openxmlformats.org/officeDocument/2006/relationships/image"/><Relationship Id="rId4" Target="../media/image26.png" Type="http://schemas.openxmlformats.org/officeDocument/2006/relationships/image"/><Relationship Id="rId5" Target="../media/image13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Relationship Id="rId9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88716" y="5366226"/>
            <a:ext cx="8645721" cy="1740834"/>
            <a:chOff x="0" y="0"/>
            <a:chExt cx="3693678" cy="7437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93678" cy="743730"/>
            </a:xfrm>
            <a:custGeom>
              <a:avLst/>
              <a:gdLst/>
              <a:ahLst/>
              <a:cxnLst/>
              <a:rect r="r" b="b" t="t" l="l"/>
              <a:pathLst>
                <a:path h="743730" w="3693678">
                  <a:moveTo>
                    <a:pt x="0" y="0"/>
                  </a:moveTo>
                  <a:lnTo>
                    <a:pt x="3693678" y="0"/>
                  </a:lnTo>
                  <a:lnTo>
                    <a:pt x="3693678" y="743730"/>
                  </a:lnTo>
                  <a:lnTo>
                    <a:pt x="0" y="743730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3693678" cy="762780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70085" y="-187967"/>
            <a:ext cx="1800012" cy="12751917"/>
            <a:chOff x="0" y="0"/>
            <a:chExt cx="571872" cy="40513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71873" cy="4051345"/>
            </a:xfrm>
            <a:custGeom>
              <a:avLst/>
              <a:gdLst/>
              <a:ahLst/>
              <a:cxnLst/>
              <a:rect r="r" b="b" t="t" l="l"/>
              <a:pathLst>
                <a:path h="4051345" w="571873">
                  <a:moveTo>
                    <a:pt x="0" y="0"/>
                  </a:moveTo>
                  <a:lnTo>
                    <a:pt x="571873" y="0"/>
                  </a:lnTo>
                  <a:lnTo>
                    <a:pt x="571873" y="4051345"/>
                  </a:lnTo>
                  <a:lnTo>
                    <a:pt x="0" y="4051345"/>
                  </a:lnTo>
                  <a:close/>
                </a:path>
              </a:pathLst>
            </a:custGeom>
            <a:solidFill>
              <a:srgbClr val="758B2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571872" cy="4070395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5400000">
            <a:off x="17540112" y="3130523"/>
            <a:ext cx="1093519" cy="1215770"/>
            <a:chOff x="0" y="0"/>
            <a:chExt cx="406400" cy="4518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00" cy="451834"/>
            </a:xfrm>
            <a:custGeom>
              <a:avLst/>
              <a:gdLst/>
              <a:ahLst/>
              <a:cxnLst/>
              <a:rect r="r" b="b" t="t" l="l"/>
              <a:pathLst>
                <a:path h="451834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406400" y="45183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D53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19050"/>
              <a:ext cx="203200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5400000">
            <a:off x="-438376" y="759807"/>
            <a:ext cx="2398999" cy="1639899"/>
            <a:chOff x="0" y="0"/>
            <a:chExt cx="660985" cy="4518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60985" cy="451834"/>
            </a:xfrm>
            <a:custGeom>
              <a:avLst/>
              <a:gdLst/>
              <a:ahLst/>
              <a:cxnLst/>
              <a:rect r="r" b="b" t="t" l="l"/>
              <a:pathLst>
                <a:path h="451834" w="660985">
                  <a:moveTo>
                    <a:pt x="457785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660985" y="451834"/>
                  </a:lnTo>
                  <a:lnTo>
                    <a:pt x="45778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19050"/>
              <a:ext cx="457785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5400000">
            <a:off x="-169704" y="1562706"/>
            <a:ext cx="1047472" cy="1081574"/>
            <a:chOff x="0" y="0"/>
            <a:chExt cx="437587" cy="4518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37587" cy="451834"/>
            </a:xfrm>
            <a:custGeom>
              <a:avLst/>
              <a:gdLst/>
              <a:ahLst/>
              <a:cxnLst/>
              <a:rect r="r" b="b" t="t" l="l"/>
              <a:pathLst>
                <a:path h="451834" w="437587">
                  <a:moveTo>
                    <a:pt x="234387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437587" y="451834"/>
                  </a:lnTo>
                  <a:lnTo>
                    <a:pt x="234387" y="0"/>
                  </a:lnTo>
                  <a:close/>
                </a:path>
              </a:pathLst>
            </a:custGeom>
            <a:solidFill>
              <a:srgbClr val="C8D53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19050"/>
              <a:ext cx="234387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5400000">
            <a:off x="16444739" y="5124605"/>
            <a:ext cx="2662120" cy="1302789"/>
            <a:chOff x="0" y="0"/>
            <a:chExt cx="923277" cy="45183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23277" cy="451834"/>
            </a:xfrm>
            <a:custGeom>
              <a:avLst/>
              <a:gdLst/>
              <a:ahLst/>
              <a:cxnLst/>
              <a:rect r="r" b="b" t="t" l="l"/>
              <a:pathLst>
                <a:path h="451834" w="923277">
                  <a:moveTo>
                    <a:pt x="720077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923277" y="451834"/>
                  </a:lnTo>
                  <a:lnTo>
                    <a:pt x="720077" y="0"/>
                  </a:lnTo>
                  <a:close/>
                </a:path>
              </a:pathLst>
            </a:custGeom>
            <a:solidFill>
              <a:srgbClr val="758B2C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19050"/>
              <a:ext cx="720077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5400000">
            <a:off x="13972809" y="8157583"/>
            <a:ext cx="4366062" cy="4854168"/>
            <a:chOff x="0" y="0"/>
            <a:chExt cx="406400" cy="45183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06400" cy="451834"/>
            </a:xfrm>
            <a:custGeom>
              <a:avLst/>
              <a:gdLst/>
              <a:ahLst/>
              <a:cxnLst/>
              <a:rect r="r" b="b" t="t" l="l"/>
              <a:pathLst>
                <a:path h="451834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406400" y="45183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4F4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19050"/>
              <a:ext cx="203200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AutoShape 23" id="23"/>
          <p:cNvSpPr/>
          <p:nvPr/>
        </p:nvSpPr>
        <p:spPr>
          <a:xfrm flipV="true">
            <a:off x="11005487" y="7290408"/>
            <a:ext cx="7994259" cy="3628586"/>
          </a:xfrm>
          <a:prstGeom prst="line">
            <a:avLst/>
          </a:prstGeom>
          <a:ln cap="flat" w="9144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3851461" y="7290408"/>
            <a:ext cx="2665552" cy="300020"/>
          </a:xfrm>
          <a:custGeom>
            <a:avLst/>
            <a:gdLst/>
            <a:ahLst/>
            <a:cxnLst/>
            <a:rect r="r" b="b" t="t" l="l"/>
            <a:pathLst>
              <a:path h="300020" w="2665552">
                <a:moveTo>
                  <a:pt x="0" y="0"/>
                </a:moveTo>
                <a:lnTo>
                  <a:pt x="2665553" y="0"/>
                </a:lnTo>
                <a:lnTo>
                  <a:pt x="2665553" y="300020"/>
                </a:lnTo>
                <a:lnTo>
                  <a:pt x="0" y="300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934593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851461" y="7844436"/>
            <a:ext cx="2665552" cy="300020"/>
          </a:xfrm>
          <a:custGeom>
            <a:avLst/>
            <a:gdLst/>
            <a:ahLst/>
            <a:cxnLst/>
            <a:rect r="r" b="b" t="t" l="l"/>
            <a:pathLst>
              <a:path h="300020" w="2665552">
                <a:moveTo>
                  <a:pt x="0" y="0"/>
                </a:moveTo>
                <a:lnTo>
                  <a:pt x="2665553" y="0"/>
                </a:lnTo>
                <a:lnTo>
                  <a:pt x="2665553" y="300020"/>
                </a:lnTo>
                <a:lnTo>
                  <a:pt x="0" y="300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934593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851461" y="8398464"/>
            <a:ext cx="2665552" cy="300020"/>
          </a:xfrm>
          <a:custGeom>
            <a:avLst/>
            <a:gdLst/>
            <a:ahLst/>
            <a:cxnLst/>
            <a:rect r="r" b="b" t="t" l="l"/>
            <a:pathLst>
              <a:path h="300020" w="2665552">
                <a:moveTo>
                  <a:pt x="0" y="0"/>
                </a:moveTo>
                <a:lnTo>
                  <a:pt x="2665553" y="0"/>
                </a:lnTo>
                <a:lnTo>
                  <a:pt x="2665553" y="300021"/>
                </a:lnTo>
                <a:lnTo>
                  <a:pt x="0" y="300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934593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895338" y="932839"/>
            <a:ext cx="2857446" cy="1151143"/>
          </a:xfrm>
          <a:custGeom>
            <a:avLst/>
            <a:gdLst/>
            <a:ahLst/>
            <a:cxnLst/>
            <a:rect r="r" b="b" t="t" l="l"/>
            <a:pathLst>
              <a:path h="1151143" w="2857446">
                <a:moveTo>
                  <a:pt x="0" y="0"/>
                </a:moveTo>
                <a:lnTo>
                  <a:pt x="2857446" y="0"/>
                </a:lnTo>
                <a:lnTo>
                  <a:pt x="2857446" y="1151142"/>
                </a:lnTo>
                <a:lnTo>
                  <a:pt x="0" y="1151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895338" y="2622127"/>
            <a:ext cx="10922777" cy="881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13"/>
              </a:lnSpc>
            </a:pPr>
            <a:r>
              <a:rPr lang="en-US" sz="6420" b="true">
                <a:solidFill>
                  <a:srgbClr val="000000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CF NETWORK IMPACT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518045" y="5744746"/>
            <a:ext cx="7609078" cy="892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6"/>
              </a:lnSpc>
            </a:pPr>
            <a:r>
              <a:rPr lang="en-US" sz="1938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An examination and analysis of the impact of the Community Futures network in British Columbia in fortifying entrepreneurial ecosystems during the </a:t>
            </a:r>
            <a:r>
              <a:rPr lang="en-US" sz="1938" b="tru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2024-25</a:t>
            </a:r>
            <a:r>
              <a:rPr lang="en-US" sz="1938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fiscal year.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988716" y="7759981"/>
            <a:ext cx="2265395" cy="201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74"/>
              </a:lnSpc>
            </a:pPr>
            <a:r>
              <a:rPr lang="en-US" sz="1574" b="tru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Prepared By: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988716" y="8065397"/>
            <a:ext cx="4648333" cy="124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9"/>
              </a:lnSpc>
            </a:pPr>
            <a:r>
              <a:rPr lang="en-US" sz="1674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Network Financial Services</a:t>
            </a:r>
          </a:p>
          <a:p>
            <a:pPr algn="l">
              <a:lnSpc>
                <a:spcPts val="2009"/>
              </a:lnSpc>
            </a:pPr>
            <a:r>
              <a:rPr lang="en-US" sz="1674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Community Futures British Columbia</a:t>
            </a:r>
          </a:p>
          <a:p>
            <a:pPr algn="l">
              <a:lnSpc>
                <a:spcPts val="2009"/>
              </a:lnSpc>
            </a:pPr>
            <a:r>
              <a:rPr lang="en-US" sz="1674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33163 2nd Ave</a:t>
            </a:r>
          </a:p>
          <a:p>
            <a:pPr algn="l">
              <a:lnSpc>
                <a:spcPts val="2009"/>
              </a:lnSpc>
            </a:pPr>
            <a:r>
              <a:rPr lang="en-US" sz="1674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Mission, B.</a:t>
            </a:r>
            <a:r>
              <a:rPr lang="en-US" sz="1674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C. V2V 6T8</a:t>
            </a:r>
          </a:p>
          <a:p>
            <a:pPr algn="l">
              <a:lnSpc>
                <a:spcPts val="2009"/>
              </a:lnSpc>
            </a:pPr>
            <a:r>
              <a:rPr lang="en-US" sz="1674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communityfutures.ca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895338" y="3520244"/>
            <a:ext cx="10199327" cy="1180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8"/>
              </a:lnSpc>
            </a:pPr>
            <a:r>
              <a:rPr lang="en-US" sz="4377" b="true">
                <a:solidFill>
                  <a:srgbClr val="758B2C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IN A CHALLENGING ENTREPRENEURIAL LANDSCAPE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00541" y="2245935"/>
            <a:ext cx="7743224" cy="8700473"/>
            <a:chOff x="0" y="0"/>
            <a:chExt cx="3308108" cy="37170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08107" cy="3717069"/>
            </a:xfrm>
            <a:custGeom>
              <a:avLst/>
              <a:gdLst/>
              <a:ahLst/>
              <a:cxnLst/>
              <a:rect r="r" b="b" t="t" l="l"/>
              <a:pathLst>
                <a:path h="3717069" w="3308107">
                  <a:moveTo>
                    <a:pt x="0" y="0"/>
                  </a:moveTo>
                  <a:lnTo>
                    <a:pt x="3308107" y="0"/>
                  </a:lnTo>
                  <a:lnTo>
                    <a:pt x="3308107" y="3717069"/>
                  </a:lnTo>
                  <a:lnTo>
                    <a:pt x="0" y="3717069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3308108" cy="3736119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616785" y="-479314"/>
            <a:ext cx="19144137" cy="2725248"/>
          </a:xfrm>
          <a:custGeom>
            <a:avLst/>
            <a:gdLst/>
            <a:ahLst/>
            <a:cxnLst/>
            <a:rect r="r" b="b" t="t" l="l"/>
            <a:pathLst>
              <a:path h="2725248" w="19144137">
                <a:moveTo>
                  <a:pt x="0" y="0"/>
                </a:moveTo>
                <a:lnTo>
                  <a:pt x="19144138" y="0"/>
                </a:lnTo>
                <a:lnTo>
                  <a:pt x="19144138" y="2725249"/>
                </a:lnTo>
                <a:lnTo>
                  <a:pt x="0" y="2725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8693" r="-4260" b="-23002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425872" y="-230094"/>
            <a:ext cx="20865280" cy="2476029"/>
            <a:chOff x="0" y="0"/>
            <a:chExt cx="8914192" cy="10578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914192" cy="1057824"/>
            </a:xfrm>
            <a:custGeom>
              <a:avLst/>
              <a:gdLst/>
              <a:ahLst/>
              <a:cxnLst/>
              <a:rect r="r" b="b" t="t" l="l"/>
              <a:pathLst>
                <a:path h="1057824" w="8914192">
                  <a:moveTo>
                    <a:pt x="0" y="0"/>
                  </a:moveTo>
                  <a:lnTo>
                    <a:pt x="8914192" y="0"/>
                  </a:lnTo>
                  <a:lnTo>
                    <a:pt x="8914192" y="1057824"/>
                  </a:lnTo>
                  <a:lnTo>
                    <a:pt x="0" y="1057824"/>
                  </a:lnTo>
                  <a:close/>
                </a:path>
              </a:pathLst>
            </a:custGeom>
            <a:solidFill>
              <a:srgbClr val="1E1E1E">
                <a:alpha val="54902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914192" cy="107687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017897" y="1027991"/>
            <a:ext cx="13522308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Future Outlook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3436560"/>
            <a:ext cx="397282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Economic Headwinds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4013244"/>
            <a:ext cx="5237263" cy="127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Ri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sing delinquency rates nationwide</a:t>
            </a:r>
          </a:p>
          <a:p>
            <a:pPr algn="l" marL="690879" indent="-230293" lvl="2">
              <a:lnSpc>
                <a:spcPts val="2079"/>
              </a:lnSpc>
              <a:buFont typeface="Arial"/>
              <a:buChar char="⚬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More CFN loan write-offs ($3.8M in BC)</a:t>
            </a:r>
          </a:p>
          <a:p>
            <a:pPr algn="l" marL="690879" indent="-230293" lvl="2">
              <a:lnSpc>
                <a:spcPts val="2079"/>
              </a:lnSpc>
              <a:buFont typeface="Arial"/>
              <a:buChar char="⚬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More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CFN seriously delinquent loans ($3.13M)</a:t>
            </a:r>
          </a:p>
          <a:p>
            <a:pPr algn="l" marL="345439" indent="-172720" lvl="1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D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ecline in the Small Business Health Index</a:t>
            </a:r>
          </a:p>
          <a:p>
            <a:pPr algn="l" marL="345439" indent="-172720" lvl="1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Widespread financial strain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7479" y="5878379"/>
            <a:ext cx="397282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Business Needs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07479" y="6457011"/>
            <a:ext cx="5584377" cy="1275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A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lternative financing and advisory support</a:t>
            </a: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Safety net</a:t>
            </a:r>
          </a:p>
          <a:p>
            <a:pPr algn="l" marL="690879" indent="-230293" lvl="2">
              <a:lnSpc>
                <a:spcPts val="2079"/>
              </a:lnSpc>
              <a:buFont typeface="Arial"/>
              <a:buChar char="⚬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Robust funding</a:t>
            </a:r>
          </a:p>
          <a:p>
            <a:pPr algn="l" marL="690879" indent="-230293" lvl="2">
              <a:lnSpc>
                <a:spcPts val="2079"/>
              </a:lnSpc>
              <a:buFont typeface="Arial"/>
              <a:buChar char="⚬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Adaptive program delivery</a:t>
            </a:r>
          </a:p>
          <a:p>
            <a:pPr algn="l" marL="690879" indent="-230293" lvl="2">
              <a:lnSpc>
                <a:spcPts val="2079"/>
              </a:lnSpc>
              <a:spcBef>
                <a:spcPct val="0"/>
              </a:spcBef>
              <a:buFont typeface="Arial"/>
              <a:buChar char="⚬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More intensive advising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421218" y="3436560"/>
            <a:ext cx="397282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Opportunities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421218" y="4013244"/>
            <a:ext cx="4838082" cy="4361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Further digital integration to expand reach</a:t>
            </a:r>
          </a:p>
          <a:p>
            <a:pPr algn="l">
              <a:lnSpc>
                <a:spcPts val="2079"/>
              </a:lnSpc>
            </a:pP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Continued focus on high-growth sectors</a:t>
            </a:r>
          </a:p>
          <a:p>
            <a:pPr algn="l" marL="690879" indent="-230293" lvl="2">
              <a:lnSpc>
                <a:spcPts val="2079"/>
              </a:lnSpc>
              <a:buFont typeface="Arial"/>
              <a:buChar char="⚬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Clean energy, environmental tech and professional services for Indigenous businesses</a:t>
            </a:r>
          </a:p>
          <a:p>
            <a:pPr algn="l">
              <a:lnSpc>
                <a:spcPts val="2079"/>
              </a:lnSpc>
            </a:pP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Addressing demographic needs</a:t>
            </a:r>
          </a:p>
          <a:p>
            <a:pPr algn="l" marL="690879" indent="-230293" lvl="2">
              <a:lnSpc>
                <a:spcPts val="2079"/>
              </a:lnSpc>
              <a:buFont typeface="Arial"/>
              <a:buChar char="⚬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Bridging digital divide in Indigenous communities</a:t>
            </a:r>
          </a:p>
          <a:p>
            <a:pPr algn="l">
              <a:lnSpc>
                <a:spcPts val="2079"/>
              </a:lnSpc>
            </a:pP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Strategic alliances and cooperative ventures </a:t>
            </a:r>
          </a:p>
          <a:p>
            <a:pPr algn="l">
              <a:lnSpc>
                <a:spcPts val="2079"/>
              </a:lnSpc>
            </a:pP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Cross-reference program outcomes with regional economic pictures</a:t>
            </a:r>
          </a:p>
          <a:p>
            <a:pPr algn="l">
              <a:lnSpc>
                <a:spcPts val="2079"/>
              </a:lnSpc>
            </a:pPr>
          </a:p>
          <a:p>
            <a:pPr algn="l" marL="345439" indent="-172720" lvl="1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Proactive, data-driven strategic planning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691856" y="4022769"/>
            <a:ext cx="4114800" cy="4114800"/>
            <a:chOff x="0" y="0"/>
            <a:chExt cx="5486400" cy="54864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358262" y="807213"/>
              <a:ext cx="1522016" cy="7020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164"/>
                </a:lnSpc>
                <a:spcBef>
                  <a:spcPct val="0"/>
                </a:spcBef>
              </a:pPr>
              <a:r>
                <a:rPr lang="en-US" b="true" sz="1664" strike="noStrike" u="none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High Inflation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3586824" y="629413"/>
              <a:ext cx="1522016" cy="10576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164"/>
                </a:lnSpc>
                <a:spcBef>
                  <a:spcPct val="0"/>
                </a:spcBef>
              </a:pPr>
              <a:r>
                <a:rPr lang="en-US" b="true" sz="1664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Rising Input Costs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3586824" y="3862278"/>
              <a:ext cx="1522016" cy="10576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164"/>
                </a:lnSpc>
                <a:spcBef>
                  <a:spcPct val="0"/>
                </a:spcBef>
              </a:pPr>
              <a:r>
                <a:rPr lang="en-US" b="true" sz="1664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Persistent Labour Shortages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221236" y="3808218"/>
              <a:ext cx="1906025" cy="11117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96"/>
                </a:lnSpc>
                <a:spcBef>
                  <a:spcPct val="0"/>
                </a:spcBef>
              </a:pPr>
              <a:r>
                <a:rPr lang="en-US" b="true" sz="176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Weakening Consumer Demand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09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880798" y="4599991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815389" y="2061535"/>
            <a:ext cx="1894356" cy="1727445"/>
            <a:chOff x="0" y="0"/>
            <a:chExt cx="2525808" cy="230326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2525808" cy="2303261"/>
              <a:chOff x="0" y="0"/>
              <a:chExt cx="335185" cy="305652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588722" y="252540"/>
              <a:ext cx="1348363" cy="1798180"/>
            </a:xfrm>
            <a:custGeom>
              <a:avLst/>
              <a:gdLst/>
              <a:ahLst/>
              <a:cxnLst/>
              <a:rect r="r" b="b" t="t" l="l"/>
              <a:pathLst>
                <a:path h="1798180" w="1348363">
                  <a:moveTo>
                    <a:pt x="0" y="0"/>
                  </a:moveTo>
                  <a:lnTo>
                    <a:pt x="1348363" y="0"/>
                  </a:lnTo>
                  <a:lnTo>
                    <a:pt x="1348363" y="1798181"/>
                  </a:lnTo>
                  <a:lnTo>
                    <a:pt x="0" y="179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37164" t="0" r="-42189" b="-34628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4787975" y="2071060"/>
            <a:ext cx="397282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Sean Campbell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87975" y="2647745"/>
            <a:ext cx="3866162" cy="2159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N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etwork Financial Services</a:t>
            </a:r>
          </a:p>
          <a:p>
            <a:pPr algn="l">
              <a:lnSpc>
                <a:spcPts val="2079"/>
              </a:lnSpc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Community Futures British Columbia</a:t>
            </a:r>
          </a:p>
          <a:p>
            <a:pPr algn="l">
              <a:lnSpc>
                <a:spcPts val="2079"/>
              </a:lnSpc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33163 2nd Ave</a:t>
            </a:r>
          </a:p>
          <a:p>
            <a:pPr algn="l">
              <a:lnSpc>
                <a:spcPts val="2079"/>
              </a:lnSpc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Mission, B.C. V2V 6T8</a:t>
            </a:r>
          </a:p>
          <a:p>
            <a:pPr algn="l">
              <a:lnSpc>
                <a:spcPts val="2079"/>
              </a:lnSpc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communityfutures.ca</a:t>
            </a:r>
          </a:p>
          <a:p>
            <a:pPr algn="l">
              <a:lnSpc>
                <a:spcPts val="2339"/>
              </a:lnSpc>
            </a:pPr>
          </a:p>
          <a:p>
            <a:pPr algn="l">
              <a:lnSpc>
                <a:spcPts val="2339"/>
              </a:lnSpc>
            </a:pPr>
            <a:r>
              <a:rPr lang="en-US" b="true" sz="17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scampbell@communityfutures.ca</a:t>
            </a:r>
          </a:p>
          <a:p>
            <a:pPr algn="l">
              <a:lnSpc>
                <a:spcPts val="2339"/>
              </a:lnSpc>
            </a:pPr>
            <a:r>
              <a:rPr lang="en-US" b="true" sz="17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250-421-4620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87975" y="5685735"/>
            <a:ext cx="3972820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View Full Report </a:t>
            </a:r>
            <a:r>
              <a:rPr lang="en-US" b="true" sz="2400" u="sng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  <a:hlinkClick r:id="rId3" tooltip="https://www.communityfutures.ca/members-options/#networkreport"/>
              </a:rPr>
              <a:t>HERE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87975" y="6262419"/>
            <a:ext cx="6217512" cy="24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communityfutures.ca/members-options/#networkreport</a:t>
            </a:r>
          </a:p>
        </p:txBody>
      </p:sp>
      <p:grpSp>
        <p:nvGrpSpPr>
          <p:cNvPr name="Group 12" id="12"/>
          <p:cNvGrpSpPr/>
          <p:nvPr/>
        </p:nvGrpSpPr>
        <p:grpSpPr>
          <a:xfrm rot="5400000">
            <a:off x="17540112" y="3130523"/>
            <a:ext cx="1093519" cy="1215770"/>
            <a:chOff x="0" y="0"/>
            <a:chExt cx="406400" cy="4518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06400" cy="451834"/>
            </a:xfrm>
            <a:custGeom>
              <a:avLst/>
              <a:gdLst/>
              <a:ahLst/>
              <a:cxnLst/>
              <a:rect r="r" b="b" t="t" l="l"/>
              <a:pathLst>
                <a:path h="451834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406400" y="45183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D53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19050"/>
              <a:ext cx="203200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5400000">
            <a:off x="16444739" y="5124605"/>
            <a:ext cx="2662120" cy="1302789"/>
            <a:chOff x="0" y="0"/>
            <a:chExt cx="923277" cy="45183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23277" cy="451834"/>
            </a:xfrm>
            <a:custGeom>
              <a:avLst/>
              <a:gdLst/>
              <a:ahLst/>
              <a:cxnLst/>
              <a:rect r="r" b="b" t="t" l="l"/>
              <a:pathLst>
                <a:path h="451834" w="923277">
                  <a:moveTo>
                    <a:pt x="720077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923277" y="451834"/>
                  </a:lnTo>
                  <a:lnTo>
                    <a:pt x="720077" y="0"/>
                  </a:lnTo>
                  <a:close/>
                </a:path>
              </a:pathLst>
            </a:custGeom>
            <a:solidFill>
              <a:srgbClr val="758B2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19050"/>
              <a:ext cx="720077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5400000">
            <a:off x="13972809" y="8157583"/>
            <a:ext cx="4366062" cy="4854168"/>
            <a:chOff x="0" y="0"/>
            <a:chExt cx="406400" cy="45183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06400" cy="451834"/>
            </a:xfrm>
            <a:custGeom>
              <a:avLst/>
              <a:gdLst/>
              <a:ahLst/>
              <a:cxnLst/>
              <a:rect r="r" b="b" t="t" l="l"/>
              <a:pathLst>
                <a:path h="451834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451834"/>
                  </a:lnTo>
                  <a:lnTo>
                    <a:pt x="406400" y="45183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4F4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01600" y="-19050"/>
              <a:ext cx="203200" cy="470884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</a:pPr>
            </a:p>
          </p:txBody>
        </p:sp>
      </p:grpSp>
      <p:sp>
        <p:nvSpPr>
          <p:cNvPr name="AutoShape 21" id="21"/>
          <p:cNvSpPr/>
          <p:nvPr/>
        </p:nvSpPr>
        <p:spPr>
          <a:xfrm flipV="true">
            <a:off x="11005487" y="7290408"/>
            <a:ext cx="7994259" cy="3628586"/>
          </a:xfrm>
          <a:prstGeom prst="line">
            <a:avLst/>
          </a:prstGeom>
          <a:ln cap="flat" w="9144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13851461" y="7290408"/>
            <a:ext cx="2665552" cy="300020"/>
          </a:xfrm>
          <a:custGeom>
            <a:avLst/>
            <a:gdLst/>
            <a:ahLst/>
            <a:cxnLst/>
            <a:rect r="r" b="b" t="t" l="l"/>
            <a:pathLst>
              <a:path h="300020" w="2665552">
                <a:moveTo>
                  <a:pt x="0" y="0"/>
                </a:moveTo>
                <a:lnTo>
                  <a:pt x="2665553" y="0"/>
                </a:lnTo>
                <a:lnTo>
                  <a:pt x="2665553" y="300020"/>
                </a:lnTo>
                <a:lnTo>
                  <a:pt x="0" y="300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934593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851461" y="7844436"/>
            <a:ext cx="2665552" cy="300020"/>
          </a:xfrm>
          <a:custGeom>
            <a:avLst/>
            <a:gdLst/>
            <a:ahLst/>
            <a:cxnLst/>
            <a:rect r="r" b="b" t="t" l="l"/>
            <a:pathLst>
              <a:path h="300020" w="2665552">
                <a:moveTo>
                  <a:pt x="0" y="0"/>
                </a:moveTo>
                <a:lnTo>
                  <a:pt x="2665553" y="0"/>
                </a:lnTo>
                <a:lnTo>
                  <a:pt x="2665553" y="300020"/>
                </a:lnTo>
                <a:lnTo>
                  <a:pt x="0" y="300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934593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851461" y="8398464"/>
            <a:ext cx="2665552" cy="300020"/>
          </a:xfrm>
          <a:custGeom>
            <a:avLst/>
            <a:gdLst/>
            <a:ahLst/>
            <a:cxnLst/>
            <a:rect r="r" b="b" t="t" l="l"/>
            <a:pathLst>
              <a:path h="300020" w="2665552">
                <a:moveTo>
                  <a:pt x="0" y="0"/>
                </a:moveTo>
                <a:lnTo>
                  <a:pt x="2665553" y="0"/>
                </a:lnTo>
                <a:lnTo>
                  <a:pt x="2665553" y="300021"/>
                </a:lnTo>
                <a:lnTo>
                  <a:pt x="0" y="300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934593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86631" y="1838267"/>
            <a:ext cx="7553106" cy="9776696"/>
            <a:chOff x="0" y="0"/>
            <a:chExt cx="2877374" cy="37244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77374" cy="3724456"/>
            </a:xfrm>
            <a:custGeom>
              <a:avLst/>
              <a:gdLst/>
              <a:ahLst/>
              <a:cxnLst/>
              <a:rect r="r" b="b" t="t" l="l"/>
              <a:pathLst>
                <a:path h="3724456" w="2877374">
                  <a:moveTo>
                    <a:pt x="0" y="0"/>
                  </a:moveTo>
                  <a:lnTo>
                    <a:pt x="2877374" y="0"/>
                  </a:lnTo>
                  <a:lnTo>
                    <a:pt x="2877374" y="3724456"/>
                  </a:lnTo>
                  <a:lnTo>
                    <a:pt x="0" y="3724456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877374" cy="3753031"/>
            </a:xfrm>
            <a:prstGeom prst="rect">
              <a:avLst/>
            </a:prstGeom>
          </p:spPr>
          <p:txBody>
            <a:bodyPr anchor="ctr" rtlCol="false" tIns="47790" lIns="47790" bIns="47790" rIns="47790"/>
            <a:lstStyle/>
            <a:p>
              <a:pPr algn="ctr">
                <a:lnSpc>
                  <a:spcPts val="184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498014" y="0"/>
            <a:ext cx="19336121" cy="2228603"/>
          </a:xfrm>
          <a:custGeom>
            <a:avLst/>
            <a:gdLst/>
            <a:ahLst/>
            <a:cxnLst/>
            <a:rect r="r" b="b" t="t" l="l"/>
            <a:pathLst>
              <a:path h="2228603" w="19336121">
                <a:moveTo>
                  <a:pt x="0" y="0"/>
                </a:moveTo>
                <a:lnTo>
                  <a:pt x="19336121" y="0"/>
                </a:lnTo>
                <a:lnTo>
                  <a:pt x="19336121" y="2228603"/>
                </a:lnTo>
                <a:lnTo>
                  <a:pt x="0" y="222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9816" r="0" b="-298605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017897" y="1027991"/>
            <a:ext cx="9792737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Economic Overview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43899" y="3341310"/>
            <a:ext cx="3945009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tru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GDP Growth: On par with Nation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51200" y="3341310"/>
            <a:ext cx="3318720" cy="259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59"/>
              </a:lnSpc>
              <a:spcBef>
                <a:spcPct val="0"/>
              </a:spcBef>
            </a:pPr>
            <a:r>
              <a:rPr lang="en-US" b="true" sz="1799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Employment: Expanding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649199" y="3818813"/>
            <a:ext cx="4817549" cy="153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2,193,383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t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otal 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+2.9%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annual growth last 5 years (surpassed national)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+1.3%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anticipated 2025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2.5%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unemployment 2025 (5th nationally)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-9.9%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over last 5 years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43899" y="4424180"/>
            <a:ext cx="3318720" cy="259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59"/>
              </a:lnSpc>
              <a:spcBef>
                <a:spcPct val="0"/>
              </a:spcBef>
            </a:pPr>
            <a:r>
              <a:rPr lang="en-US" b="true" sz="1799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Population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43899" y="3760407"/>
            <a:ext cx="4070253" cy="24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0.5%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for 2024        </a:t>
            </a: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2.1%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for 2025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4845" y="8155423"/>
            <a:ext cx="3964062" cy="1017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63.7%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total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170,127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small (&lt;99 employees)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2,316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medium (100-499)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424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large (500+)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649199" y="6699467"/>
            <a:ext cx="4656109" cy="1789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Q1 2025 lowest of all regions (95.0)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-7.6%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growth projections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-2.5%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credit card performance Q4 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+14.6%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yearly business delinquencies 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+19.9%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BC financial trade arrears (leading w. ON)</a:t>
            </a: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b="true" sz="1600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~20%</a:t>
            </a:r>
            <a:r>
              <a:rPr lang="en-US" sz="1600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BC financial trade arrears year-over-year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55055" y="5873233"/>
            <a:ext cx="5119280" cy="528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59"/>
              </a:lnSpc>
              <a:spcBef>
                <a:spcPct val="0"/>
              </a:spcBef>
            </a:pPr>
            <a:r>
              <a:rPr lang="en-US" b="true" sz="1799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Cdn Small Business Health Index (SBHI):</a:t>
            </a:r>
          </a:p>
          <a:p>
            <a:pPr algn="l" marL="0" indent="0" lvl="0">
              <a:lnSpc>
                <a:spcPts val="2159"/>
              </a:lnSpc>
              <a:spcBef>
                <a:spcPct val="0"/>
              </a:spcBef>
            </a:pPr>
            <a:r>
              <a:rPr lang="en-US" b="true" sz="1799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Disproportionately Low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79237" y="8469846"/>
            <a:ext cx="5170538" cy="798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59430" indent="-179715" lvl="1">
              <a:lnSpc>
                <a:spcPts val="2164"/>
              </a:lnSpc>
              <a:buFont typeface="Arial"/>
              <a:buChar char="•"/>
            </a:pPr>
            <a:r>
              <a:rPr lang="en-US" sz="1664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Elevated risk of business failure </a:t>
            </a:r>
          </a:p>
          <a:p>
            <a:pPr algn="l" marL="359430" indent="-179715" lvl="1">
              <a:lnSpc>
                <a:spcPts val="2164"/>
              </a:lnSpc>
              <a:spcBef>
                <a:spcPct val="0"/>
              </a:spcBef>
              <a:buFont typeface="Arial"/>
              <a:buChar char="•"/>
            </a:pPr>
            <a:r>
              <a:rPr lang="en-US" sz="1664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Constrained investment capacity</a:t>
            </a:r>
          </a:p>
          <a:p>
            <a:pPr algn="l" marL="359430" indent="-179715" lvl="1">
              <a:lnSpc>
                <a:spcPts val="2164"/>
              </a:lnSpc>
              <a:spcBef>
                <a:spcPct val="0"/>
              </a:spcBef>
              <a:buFont typeface="Arial"/>
              <a:buChar char="•"/>
            </a:pPr>
            <a:r>
              <a:rPr lang="en-US" sz="1664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</a:t>
            </a:r>
            <a:r>
              <a:rPr lang="en-US" sz="1664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ritical need for targeted support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3899" y="4845396"/>
            <a:ext cx="4393004" cy="503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5,719,961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total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+0.94%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from 2023-2024 (migration)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43899" y="5871116"/>
            <a:ext cx="3318720" cy="259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59"/>
              </a:lnSpc>
              <a:spcBef>
                <a:spcPct val="0"/>
              </a:spcBef>
            </a:pPr>
            <a:r>
              <a:rPr lang="en-US" b="true" sz="1799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Migration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3899" y="6387583"/>
            <a:ext cx="4393004" cy="76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2025 lowest inflow since COVID</a:t>
            </a:r>
          </a:p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Outflow since COVID (to AB)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BC Net loss for 7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th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consecutive quarter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4845" y="7672188"/>
            <a:ext cx="3822348" cy="259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59"/>
              </a:lnSpc>
              <a:spcBef>
                <a:spcPct val="0"/>
              </a:spcBef>
            </a:pPr>
            <a:r>
              <a:rPr lang="en-US" b="true" sz="1799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Number of Cdn SMEs (Dec 2023)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2474388" y="4020399"/>
            <a:ext cx="4114800" cy="4114800"/>
            <a:chOff x="0" y="0"/>
            <a:chExt cx="5486400" cy="54864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58262" y="807213"/>
              <a:ext cx="1522016" cy="7020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164"/>
                </a:lnSpc>
                <a:spcBef>
                  <a:spcPct val="0"/>
                </a:spcBef>
              </a:pPr>
              <a:r>
                <a:rPr lang="en-US" b="true" sz="1664" strike="noStrike" u="none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High Inflation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3586824" y="629413"/>
              <a:ext cx="1522016" cy="10576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164"/>
                </a:lnSpc>
                <a:spcBef>
                  <a:spcPct val="0"/>
                </a:spcBef>
              </a:pPr>
              <a:r>
                <a:rPr lang="en-US" b="true" sz="1664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Rising Input Costs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3586824" y="3862278"/>
              <a:ext cx="1522016" cy="10576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164"/>
                </a:lnSpc>
                <a:spcBef>
                  <a:spcPct val="0"/>
                </a:spcBef>
              </a:pPr>
              <a:r>
                <a:rPr lang="en-US" b="true" sz="1664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Persistent Labour Shortages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221236" y="3808218"/>
              <a:ext cx="1906025" cy="11117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96"/>
                </a:lnSpc>
                <a:spcBef>
                  <a:spcPct val="0"/>
                </a:spcBef>
              </a:pPr>
              <a:r>
                <a:rPr lang="en-US" b="true" sz="1766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Weakening Consumer Demand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2474388" y="3088221"/>
            <a:ext cx="427782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 Precarious Operating Environment for Rural SMEs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80519" y="4925715"/>
            <a:ext cx="12274037" cy="4417668"/>
            <a:chOff x="0" y="0"/>
            <a:chExt cx="16365383" cy="589022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461442"/>
              <a:ext cx="16365383" cy="5428782"/>
              <a:chOff x="0" y="0"/>
              <a:chExt cx="2368731" cy="785764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68731" cy="785764"/>
              </a:xfrm>
              <a:custGeom>
                <a:avLst/>
                <a:gdLst/>
                <a:ahLst/>
                <a:cxnLst/>
                <a:rect r="r" b="b" t="t" l="l"/>
                <a:pathLst>
                  <a:path h="785764" w="2368731">
                    <a:moveTo>
                      <a:pt x="0" y="0"/>
                    </a:moveTo>
                    <a:lnTo>
                      <a:pt x="2368731" y="0"/>
                    </a:lnTo>
                    <a:lnTo>
                      <a:pt x="2368731" y="785764"/>
                    </a:lnTo>
                    <a:lnTo>
                      <a:pt x="0" y="785764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2368731" cy="814339"/>
              </a:xfrm>
              <a:prstGeom prst="rect">
                <a:avLst/>
              </a:prstGeom>
            </p:spPr>
            <p:txBody>
              <a:bodyPr anchor="ctr" rtlCol="false" tIns="24210" lIns="24210" bIns="24210" rIns="24210"/>
              <a:lstStyle/>
              <a:p>
                <a:pPr algn="ctr">
                  <a:lnSpc>
                    <a:spcPts val="1843"/>
                  </a:lnSpc>
                  <a:spcBef>
                    <a:spcPct val="0"/>
                  </a:spcBef>
                </a:pPr>
              </a:p>
              <a:p>
                <a:pPr algn="ctr">
                  <a:lnSpc>
                    <a:spcPts val="1843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892914" y="2057118"/>
              <a:ext cx="3138269" cy="646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63"/>
                </a:lnSpc>
              </a:pPr>
              <a:r>
                <a:rPr lang="en-US" sz="1636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Residents in the CFN service area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892914" y="1635385"/>
              <a:ext cx="2991417" cy="3511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833" b="true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2,000,000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01891" y="4246079"/>
              <a:ext cx="3138269" cy="646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63"/>
                </a:lnSpc>
              </a:pPr>
              <a:r>
                <a:rPr lang="en-US" sz="1636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Business advisory services provided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01891" y="3824345"/>
              <a:ext cx="2991417" cy="3511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833" b="true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16,313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758199" y="2028869"/>
              <a:ext cx="2942467" cy="3233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63"/>
                </a:lnSpc>
              </a:pPr>
              <a:r>
                <a:rPr lang="en-US" sz="1636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Loans authorized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758199" y="1607135"/>
              <a:ext cx="2804777" cy="3511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200"/>
                </a:lnSpc>
                <a:spcBef>
                  <a:spcPct val="0"/>
                </a:spcBef>
              </a:pPr>
              <a:r>
                <a:rPr lang="en-US" b="true" sz="1833" strike="noStrike" u="none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$41,447,228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4758199" y="4246079"/>
              <a:ext cx="2942467" cy="646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63"/>
                </a:lnSpc>
              </a:pPr>
              <a:r>
                <a:rPr lang="en-US" sz="1636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Full-time jobs created and/or supported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4758199" y="3824345"/>
              <a:ext cx="2804777" cy="3511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833" b="true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1,381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8427682" y="4246079"/>
              <a:ext cx="2942467" cy="9701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63"/>
                </a:lnSpc>
              </a:pPr>
              <a:r>
                <a:rPr lang="en-US" sz="1636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Part-time or seasonal jobs created and/or supported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8427682" y="3824345"/>
              <a:ext cx="2804777" cy="3511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833" b="true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513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8427682" y="1905979"/>
              <a:ext cx="3450785" cy="646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63"/>
                </a:lnSpc>
              </a:pPr>
              <a:r>
                <a:rPr lang="en-US" sz="1636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Dollars mobilized from loans and other projects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427682" y="1484246"/>
              <a:ext cx="3289309" cy="3511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1833" b="true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$29,787,513</a:t>
              </a:r>
            </a:p>
          </p:txBody>
        </p:sp>
        <p:grpSp>
          <p:nvGrpSpPr>
            <p:cNvPr name="Group 18" id="18"/>
            <p:cNvGrpSpPr/>
            <p:nvPr/>
          </p:nvGrpSpPr>
          <p:grpSpPr>
            <a:xfrm rot="0">
              <a:off x="12655694" y="461442"/>
              <a:ext cx="3687154" cy="5428782"/>
              <a:chOff x="0" y="0"/>
              <a:chExt cx="533680" cy="785764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33680" cy="785764"/>
              </a:xfrm>
              <a:custGeom>
                <a:avLst/>
                <a:gdLst/>
                <a:ahLst/>
                <a:cxnLst/>
                <a:rect r="r" b="b" t="t" l="l"/>
                <a:pathLst>
                  <a:path h="785764" w="533680">
                    <a:moveTo>
                      <a:pt x="0" y="0"/>
                    </a:moveTo>
                    <a:lnTo>
                      <a:pt x="533680" y="0"/>
                    </a:lnTo>
                    <a:lnTo>
                      <a:pt x="533680" y="785764"/>
                    </a:lnTo>
                    <a:lnTo>
                      <a:pt x="0" y="785764"/>
                    </a:lnTo>
                    <a:close/>
                  </a:path>
                </a:pathLst>
              </a:custGeom>
              <a:solidFill>
                <a:srgbClr val="758B2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28575"/>
                <a:ext cx="533680" cy="814339"/>
              </a:xfrm>
              <a:prstGeom prst="rect">
                <a:avLst/>
              </a:prstGeom>
            </p:spPr>
            <p:txBody>
              <a:bodyPr anchor="ctr" rtlCol="false" tIns="24210" lIns="24210" bIns="24210" rIns="24210"/>
              <a:lstStyle/>
              <a:p>
                <a:pPr algn="ctr">
                  <a:lnSpc>
                    <a:spcPts val="1843"/>
                  </a:lnSpc>
                  <a:spcBef>
                    <a:spcPct val="0"/>
                  </a:spcBef>
                </a:pPr>
              </a:p>
              <a:p>
                <a:pPr algn="ctr">
                  <a:lnSpc>
                    <a:spcPts val="1843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3108804" y="1870056"/>
              <a:ext cx="2780934" cy="2786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86"/>
                </a:lnSpc>
                <a:spcBef>
                  <a:spcPct val="0"/>
                </a:spcBef>
              </a:pP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Every $25,000 dollars 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in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ves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t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ed by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C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F brings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anoth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r $18,000 from other sourc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s and c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r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a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t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es</a:t>
              </a:r>
              <a:r>
                <a:rPr lang="en-US" b="true" sz="1835" strike="noStrike" u="non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1 FTE job</a:t>
              </a:r>
            </a:p>
          </p:txBody>
        </p:sp>
        <p:sp>
          <p:nvSpPr>
            <p:cNvPr name="AutoShape 22" id="22"/>
            <p:cNvSpPr/>
            <p:nvPr/>
          </p:nvSpPr>
          <p:spPr>
            <a:xfrm>
              <a:off x="901891" y="3267931"/>
              <a:ext cx="10819453" cy="0"/>
            </a:xfrm>
            <a:prstGeom prst="line">
              <a:avLst/>
            </a:prstGeom>
            <a:ln cap="flat" w="50139">
              <a:solidFill>
                <a:srgbClr val="758B2C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23" id="23"/>
            <p:cNvSpPr/>
            <p:nvPr/>
          </p:nvSpPr>
          <p:spPr>
            <a:xfrm flipV="true">
              <a:off x="4269343" y="987730"/>
              <a:ext cx="0" cy="4506231"/>
            </a:xfrm>
            <a:prstGeom prst="line">
              <a:avLst/>
            </a:prstGeom>
            <a:ln cap="flat" w="50139">
              <a:solidFill>
                <a:srgbClr val="758B2C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24" id="24"/>
            <p:cNvSpPr/>
            <p:nvPr/>
          </p:nvSpPr>
          <p:spPr>
            <a:xfrm flipV="true">
              <a:off x="7938826" y="956171"/>
              <a:ext cx="0" cy="4537789"/>
            </a:xfrm>
            <a:prstGeom prst="line">
              <a:avLst/>
            </a:prstGeom>
            <a:ln cap="flat" w="50139">
              <a:solidFill>
                <a:srgbClr val="758B2C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25" id="25"/>
            <p:cNvGrpSpPr/>
            <p:nvPr/>
          </p:nvGrpSpPr>
          <p:grpSpPr>
            <a:xfrm rot="0">
              <a:off x="0" y="0"/>
              <a:ext cx="16342848" cy="787946"/>
              <a:chOff x="0" y="0"/>
              <a:chExt cx="4669385" cy="225128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669385" cy="225128"/>
              </a:xfrm>
              <a:custGeom>
                <a:avLst/>
                <a:gdLst/>
                <a:ahLst/>
                <a:cxnLst/>
                <a:rect r="r" b="b" t="t" l="l"/>
                <a:pathLst>
                  <a:path h="225128" w="4669385">
                    <a:moveTo>
                      <a:pt x="0" y="0"/>
                    </a:moveTo>
                    <a:lnTo>
                      <a:pt x="4669385" y="0"/>
                    </a:lnTo>
                    <a:lnTo>
                      <a:pt x="4669385" y="225128"/>
                    </a:lnTo>
                    <a:lnTo>
                      <a:pt x="0" y="225128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28575"/>
                <a:ext cx="4669385" cy="253703"/>
              </a:xfrm>
              <a:prstGeom prst="rect">
                <a:avLst/>
              </a:prstGeom>
            </p:spPr>
            <p:txBody>
              <a:bodyPr anchor="ctr" rtlCol="false" tIns="24210" lIns="24210" bIns="24210" rIns="24210"/>
              <a:lstStyle/>
              <a:p>
                <a:pPr algn="ctr">
                  <a:lnSpc>
                    <a:spcPts val="1843"/>
                  </a:lnSpc>
                  <a:spcBef>
                    <a:spcPct val="0"/>
                  </a:spcBef>
                </a:pPr>
              </a:p>
              <a:p>
                <a:pPr algn="ctr">
                  <a:lnSpc>
                    <a:spcPts val="1843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892914" y="246625"/>
              <a:ext cx="10363896" cy="325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b="true" sz="1599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Population of Service Area (March 2025): </a:t>
              </a:r>
              <a:r>
                <a:rPr lang="en-US" sz="1599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1,997,331</a:t>
              </a: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3153817" y="3246060"/>
            <a:ext cx="6449118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 Indispensable Pillar of Support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-498014" y="0"/>
            <a:ext cx="19336121" cy="2228603"/>
          </a:xfrm>
          <a:custGeom>
            <a:avLst/>
            <a:gdLst/>
            <a:ahLst/>
            <a:cxnLst/>
            <a:rect r="r" b="b" t="t" l="l"/>
            <a:pathLst>
              <a:path h="2228603" w="19336121">
                <a:moveTo>
                  <a:pt x="0" y="0"/>
                </a:moveTo>
                <a:lnTo>
                  <a:pt x="19336121" y="0"/>
                </a:lnTo>
                <a:lnTo>
                  <a:pt x="19336121" y="2228603"/>
                </a:lnTo>
                <a:lnTo>
                  <a:pt x="0" y="222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39341" r="0" b="-618907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-243560" y="-132713"/>
            <a:ext cx="18922459" cy="2361316"/>
            <a:chOff x="0" y="0"/>
            <a:chExt cx="8084169" cy="100881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084169" cy="1008816"/>
            </a:xfrm>
            <a:custGeom>
              <a:avLst/>
              <a:gdLst/>
              <a:ahLst/>
              <a:cxnLst/>
              <a:rect r="r" b="b" t="t" l="l"/>
              <a:pathLst>
                <a:path h="1008816" w="8084169">
                  <a:moveTo>
                    <a:pt x="0" y="0"/>
                  </a:moveTo>
                  <a:lnTo>
                    <a:pt x="8084169" y="0"/>
                  </a:lnTo>
                  <a:lnTo>
                    <a:pt x="8084169" y="1008816"/>
                  </a:lnTo>
                  <a:lnTo>
                    <a:pt x="0" y="1008816"/>
                  </a:lnTo>
                  <a:close/>
                </a:path>
              </a:pathLst>
            </a:custGeom>
            <a:solidFill>
              <a:srgbClr val="1E1E1E">
                <a:alpha val="14902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19050"/>
              <a:ext cx="8084169" cy="1027866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-91160" y="19687"/>
            <a:ext cx="18922459" cy="2208916"/>
            <a:chOff x="0" y="0"/>
            <a:chExt cx="8084169" cy="94370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084169" cy="943707"/>
            </a:xfrm>
            <a:custGeom>
              <a:avLst/>
              <a:gdLst/>
              <a:ahLst/>
              <a:cxnLst/>
              <a:rect r="r" b="b" t="t" l="l"/>
              <a:pathLst>
                <a:path h="943707" w="8084169">
                  <a:moveTo>
                    <a:pt x="0" y="0"/>
                  </a:moveTo>
                  <a:lnTo>
                    <a:pt x="8084169" y="0"/>
                  </a:lnTo>
                  <a:lnTo>
                    <a:pt x="8084169" y="943707"/>
                  </a:lnTo>
                  <a:lnTo>
                    <a:pt x="0" y="943707"/>
                  </a:lnTo>
                  <a:close/>
                </a:path>
              </a:pathLst>
            </a:custGeom>
            <a:solidFill>
              <a:srgbClr val="1E1E1E">
                <a:alpha val="38824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19050"/>
              <a:ext cx="8084169" cy="962757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37" id="37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8" id="38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3017897" y="1027991"/>
            <a:ext cx="9792737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CF Impacts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153817" y="3840942"/>
            <a:ext cx="12200739" cy="48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80"/>
              </a:lnSpc>
              <a:spcBef>
                <a:spcPct val="0"/>
              </a:spcBef>
            </a:pPr>
            <a:r>
              <a:rPr lang="en-US" sz="1600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CF offerings </a:t>
            </a:r>
            <a:r>
              <a:rPr lang="en-US" sz="1600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collectively address critical market gaps, foster inclusivity, build resilience against economic shocks, and facilitate crucial business transitions. Strategically important to achieve PacifiCan objectives of inclusive growth and rural reach.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02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8014" y="0"/>
            <a:ext cx="19336121" cy="2228603"/>
          </a:xfrm>
          <a:custGeom>
            <a:avLst/>
            <a:gdLst/>
            <a:ahLst/>
            <a:cxnLst/>
            <a:rect r="r" b="b" t="t" l="l"/>
            <a:pathLst>
              <a:path h="2228603" w="19336121">
                <a:moveTo>
                  <a:pt x="0" y="0"/>
                </a:moveTo>
                <a:lnTo>
                  <a:pt x="19336121" y="0"/>
                </a:lnTo>
                <a:lnTo>
                  <a:pt x="19336121" y="2228603"/>
                </a:lnTo>
                <a:lnTo>
                  <a:pt x="0" y="222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0134" r="0" b="-600134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017897" y="1027991"/>
            <a:ext cx="9792737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Lending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3976768"/>
            <a:ext cx="8436213" cy="2303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$196M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Total portfolio value   </a:t>
            </a: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$150M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governed by CF/PacifiCan agreements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+44M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loan value committed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+30M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leveraged from owner investment, other funding and grants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69%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leverage ratio, committed loans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1,8</a:t>
            </a: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79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borrow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rs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2,006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loans outstanding (March 2025)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597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loans authorized (2024-25)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6566299"/>
            <a:ext cx="7783800" cy="24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19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CFs led syndications (2024-25)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341310"/>
            <a:ext cx="6449118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Lending Activities &amp; Outcomes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95490" y="3976768"/>
            <a:ext cx="7611509" cy="2046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128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write-offs, CFN (2024-25)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$3.8M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write-off value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102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seriously delinquent loans (March 2025)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$3.1M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value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$1.3M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estimated losses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1.93%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overall loan losses, portfolio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95490" y="3341310"/>
            <a:ext cx="7051402" cy="34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399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Portfolio Health &amp; Risk Management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95490" y="6488829"/>
            <a:ext cx="5637831" cy="146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CF operates in a challenging provincial economic environment. The data underscores the high-risk nature of serving our rural market and reinforces the critical need for continued support as a counter-cyclical lender.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7374654"/>
            <a:ext cx="5598394" cy="577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CF loans de-risk projects and enc</a:t>
            </a:r>
            <a:r>
              <a:rPr lang="en-US" b="true" sz="1800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ourage further investment into local economies.</a:t>
            </a:r>
            <a:r>
              <a:rPr lang="en-US" b="true" sz="1800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8014" y="0"/>
            <a:ext cx="19336121" cy="2228603"/>
          </a:xfrm>
          <a:custGeom>
            <a:avLst/>
            <a:gdLst/>
            <a:ahLst/>
            <a:cxnLst/>
            <a:rect r="r" b="b" t="t" l="l"/>
            <a:pathLst>
              <a:path h="2228603" w="19336121">
                <a:moveTo>
                  <a:pt x="0" y="0"/>
                </a:moveTo>
                <a:lnTo>
                  <a:pt x="19336121" y="0"/>
                </a:lnTo>
                <a:lnTo>
                  <a:pt x="19336121" y="2228603"/>
                </a:lnTo>
                <a:lnTo>
                  <a:pt x="0" y="222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9474" r="0" b="-23947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43560" y="-132713"/>
            <a:ext cx="18922459" cy="2361316"/>
            <a:chOff x="0" y="0"/>
            <a:chExt cx="8084169" cy="10088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84169" cy="1008816"/>
            </a:xfrm>
            <a:custGeom>
              <a:avLst/>
              <a:gdLst/>
              <a:ahLst/>
              <a:cxnLst/>
              <a:rect r="r" b="b" t="t" l="l"/>
              <a:pathLst>
                <a:path h="1008816" w="8084169">
                  <a:moveTo>
                    <a:pt x="0" y="0"/>
                  </a:moveTo>
                  <a:lnTo>
                    <a:pt x="8084169" y="0"/>
                  </a:lnTo>
                  <a:lnTo>
                    <a:pt x="8084169" y="1008816"/>
                  </a:lnTo>
                  <a:lnTo>
                    <a:pt x="0" y="1008816"/>
                  </a:lnTo>
                  <a:close/>
                </a:path>
              </a:pathLst>
            </a:custGeom>
            <a:solidFill>
              <a:srgbClr val="1E1E1E">
                <a:alpha val="6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084169" cy="1027866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11234" y="3371152"/>
            <a:ext cx="2345048" cy="309213"/>
            <a:chOff x="0" y="0"/>
            <a:chExt cx="3126731" cy="41228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412284" cy="412284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96349" lIns="96349" bIns="96349" rIns="96349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541404" y="50790"/>
              <a:ext cx="2585327" cy="310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86"/>
                </a:lnSpc>
              </a:pPr>
              <a:r>
                <a:rPr lang="en-US" sz="1572" i="true">
                  <a:solidFill>
                    <a:srgbClr val="4F4F4F"/>
                  </a:solidFill>
                  <a:latin typeface="Open Sans 1 Italics"/>
                  <a:ea typeface="Open Sans 1 Italics"/>
                  <a:cs typeface="Open Sans 1 Italics"/>
                  <a:sym typeface="Open Sans 1 Italics"/>
                </a:rPr>
                <a:t>As of March 31, 2025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923336" y="2829391"/>
            <a:ext cx="11992573" cy="6840171"/>
            <a:chOff x="0" y="0"/>
            <a:chExt cx="15990097" cy="9120228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22464" y="483815"/>
              <a:ext cx="15967633" cy="4057033"/>
              <a:chOff x="0" y="0"/>
              <a:chExt cx="2273735" cy="577707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273735" cy="577707"/>
              </a:xfrm>
              <a:custGeom>
                <a:avLst/>
                <a:gdLst/>
                <a:ahLst/>
                <a:cxnLst/>
                <a:rect r="r" b="b" t="t" l="l"/>
                <a:pathLst>
                  <a:path h="577707" w="2273735">
                    <a:moveTo>
                      <a:pt x="0" y="0"/>
                    </a:moveTo>
                    <a:lnTo>
                      <a:pt x="2273735" y="0"/>
                    </a:lnTo>
                    <a:lnTo>
                      <a:pt x="2273735" y="577707"/>
                    </a:lnTo>
                    <a:lnTo>
                      <a:pt x="0" y="57770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9525"/>
                <a:ext cx="2273735" cy="568182"/>
              </a:xfrm>
              <a:prstGeom prst="rect">
                <a:avLst/>
              </a:prstGeom>
            </p:spPr>
            <p:txBody>
              <a:bodyPr anchor="ctr" rtlCol="false" tIns="90639" lIns="90639" bIns="90639" rIns="90639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22464" y="0"/>
              <a:ext cx="15923706" cy="524146"/>
              <a:chOff x="0" y="0"/>
              <a:chExt cx="2267480" cy="74637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2267480" cy="74637"/>
              </a:xfrm>
              <a:custGeom>
                <a:avLst/>
                <a:gdLst/>
                <a:ahLst/>
                <a:cxnLst/>
                <a:rect r="r" b="b" t="t" l="l"/>
                <a:pathLst>
                  <a:path h="74637" w="2267480">
                    <a:moveTo>
                      <a:pt x="0" y="0"/>
                    </a:moveTo>
                    <a:lnTo>
                      <a:pt x="2267480" y="0"/>
                    </a:lnTo>
                    <a:lnTo>
                      <a:pt x="2267480" y="74637"/>
                    </a:lnTo>
                    <a:lnTo>
                      <a:pt x="0" y="74637"/>
                    </a:lnTo>
                    <a:close/>
                  </a:path>
                </a:pathLst>
              </a:custGeom>
              <a:solidFill>
                <a:srgbClr val="758B2C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9525"/>
                <a:ext cx="2267480" cy="65112"/>
              </a:xfrm>
              <a:prstGeom prst="rect">
                <a:avLst/>
              </a:prstGeom>
            </p:spPr>
            <p:txBody>
              <a:bodyPr anchor="ctr" rtlCol="false" tIns="90639" lIns="90639" bIns="90639" rIns="90639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4540848"/>
              <a:ext cx="15946170" cy="4566465"/>
              <a:chOff x="0" y="0"/>
              <a:chExt cx="2270679" cy="650249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270679" cy="650249"/>
              </a:xfrm>
              <a:custGeom>
                <a:avLst/>
                <a:gdLst/>
                <a:ahLst/>
                <a:cxnLst/>
                <a:rect r="r" b="b" t="t" l="l"/>
                <a:pathLst>
                  <a:path h="650249" w="2270679">
                    <a:moveTo>
                      <a:pt x="0" y="0"/>
                    </a:moveTo>
                    <a:lnTo>
                      <a:pt x="2270679" y="0"/>
                    </a:lnTo>
                    <a:lnTo>
                      <a:pt x="2270679" y="650249"/>
                    </a:lnTo>
                    <a:lnTo>
                      <a:pt x="0" y="650249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9525"/>
                <a:ext cx="2270679" cy="640724"/>
              </a:xfrm>
              <a:prstGeom prst="rect">
                <a:avLst/>
              </a:prstGeom>
            </p:spPr>
            <p:txBody>
              <a:bodyPr anchor="ctr" rtlCol="false" tIns="90639" lIns="90639" bIns="90639" rIns="90639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14128334" y="524146"/>
              <a:ext cx="1817835" cy="8583167"/>
              <a:chOff x="0" y="0"/>
              <a:chExt cx="258853" cy="122221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58853" cy="1222213"/>
              </a:xfrm>
              <a:custGeom>
                <a:avLst/>
                <a:gdLst/>
                <a:ahLst/>
                <a:cxnLst/>
                <a:rect r="r" b="b" t="t" l="l"/>
                <a:pathLst>
                  <a:path h="1222213" w="258853">
                    <a:moveTo>
                      <a:pt x="0" y="0"/>
                    </a:moveTo>
                    <a:lnTo>
                      <a:pt x="258853" y="0"/>
                    </a:lnTo>
                    <a:lnTo>
                      <a:pt x="258853" y="1222213"/>
                    </a:lnTo>
                    <a:lnTo>
                      <a:pt x="0" y="1222213"/>
                    </a:lnTo>
                    <a:close/>
                  </a:path>
                </a:pathLst>
              </a:custGeom>
              <a:solidFill>
                <a:srgbClr val="737373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9525"/>
                <a:ext cx="258853" cy="1212688"/>
              </a:xfrm>
              <a:prstGeom prst="rect">
                <a:avLst/>
              </a:prstGeom>
            </p:spPr>
            <p:txBody>
              <a:bodyPr anchor="ctr" rtlCol="false" tIns="90639" lIns="90639" bIns="90639" rIns="90639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AutoShape 30" id="30"/>
            <p:cNvSpPr/>
            <p:nvPr/>
          </p:nvSpPr>
          <p:spPr>
            <a:xfrm>
              <a:off x="22464" y="1076990"/>
              <a:ext cx="15923706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1" id="31"/>
            <p:cNvSpPr/>
            <p:nvPr/>
          </p:nvSpPr>
          <p:spPr>
            <a:xfrm flipV="true">
              <a:off x="22464" y="1651762"/>
              <a:ext cx="15923706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2" id="32"/>
            <p:cNvSpPr/>
            <p:nvPr/>
          </p:nvSpPr>
          <p:spPr>
            <a:xfrm>
              <a:off x="22464" y="2226534"/>
              <a:ext cx="15923706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3" id="33"/>
            <p:cNvSpPr/>
            <p:nvPr/>
          </p:nvSpPr>
          <p:spPr>
            <a:xfrm>
              <a:off x="21463" y="2801306"/>
              <a:ext cx="15924706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4" id="34"/>
            <p:cNvSpPr/>
            <p:nvPr/>
          </p:nvSpPr>
          <p:spPr>
            <a:xfrm>
              <a:off x="22464" y="3376078"/>
              <a:ext cx="15923706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5" id="35"/>
            <p:cNvSpPr/>
            <p:nvPr/>
          </p:nvSpPr>
          <p:spPr>
            <a:xfrm>
              <a:off x="22464" y="3966076"/>
              <a:ext cx="15923706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6" id="36"/>
            <p:cNvSpPr/>
            <p:nvPr/>
          </p:nvSpPr>
          <p:spPr>
            <a:xfrm>
              <a:off x="5" y="4540848"/>
              <a:ext cx="15946164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7" id="37"/>
            <p:cNvSpPr/>
            <p:nvPr/>
          </p:nvSpPr>
          <p:spPr>
            <a:xfrm>
              <a:off x="5" y="5115620"/>
              <a:ext cx="15946164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8" id="38"/>
            <p:cNvSpPr/>
            <p:nvPr/>
          </p:nvSpPr>
          <p:spPr>
            <a:xfrm>
              <a:off x="5" y="5690392"/>
              <a:ext cx="15946164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39" id="39"/>
            <p:cNvSpPr/>
            <p:nvPr/>
          </p:nvSpPr>
          <p:spPr>
            <a:xfrm flipV="true">
              <a:off x="5" y="6265164"/>
              <a:ext cx="15946164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0" id="40"/>
            <p:cNvSpPr/>
            <p:nvPr/>
          </p:nvSpPr>
          <p:spPr>
            <a:xfrm>
              <a:off x="5" y="6839936"/>
              <a:ext cx="15946164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1" id="41"/>
            <p:cNvSpPr/>
            <p:nvPr/>
          </p:nvSpPr>
          <p:spPr>
            <a:xfrm>
              <a:off x="0" y="7382997"/>
              <a:ext cx="15946170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2" id="42"/>
            <p:cNvSpPr/>
            <p:nvPr/>
          </p:nvSpPr>
          <p:spPr>
            <a:xfrm>
              <a:off x="0" y="7957769"/>
              <a:ext cx="15946170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3" id="43"/>
            <p:cNvSpPr/>
            <p:nvPr/>
          </p:nvSpPr>
          <p:spPr>
            <a:xfrm>
              <a:off x="0" y="8532541"/>
              <a:ext cx="15946170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4" id="44"/>
            <p:cNvSpPr/>
            <p:nvPr/>
          </p:nvSpPr>
          <p:spPr>
            <a:xfrm>
              <a:off x="0" y="9107313"/>
              <a:ext cx="15946170" cy="0"/>
            </a:xfrm>
            <a:prstGeom prst="line">
              <a:avLst/>
            </a:prstGeom>
            <a:ln cap="rnd" w="25830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45" id="45"/>
            <p:cNvSpPr txBox="true"/>
            <p:nvPr/>
          </p:nvSpPr>
          <p:spPr>
            <a:xfrm rot="0">
              <a:off x="7894195" y="4678681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82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7894195" y="5253453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$9,092</a:t>
              </a:r>
            </a:p>
          </p:txBody>
        </p:sp>
        <p:sp>
          <p:nvSpPr>
            <p:cNvPr name="TextBox 47" id="47"/>
            <p:cNvSpPr txBox="true"/>
            <p:nvPr/>
          </p:nvSpPr>
          <p:spPr>
            <a:xfrm rot="0">
              <a:off x="7894195" y="5828225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$10,109</a:t>
              </a:r>
            </a:p>
          </p:txBody>
        </p:sp>
        <p:sp>
          <p:nvSpPr>
            <p:cNvPr name="TextBox 48" id="48"/>
            <p:cNvSpPr txBox="true"/>
            <p:nvPr/>
          </p:nvSpPr>
          <p:spPr>
            <a:xfrm rot="0">
              <a:off x="7894195" y="6402997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$110,884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7894195" y="6977770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221</a:t>
              </a:r>
            </a:p>
          </p:txBody>
        </p:sp>
        <p:sp>
          <p:nvSpPr>
            <p:cNvPr name="TextBox 50" id="50"/>
            <p:cNvSpPr txBox="true"/>
            <p:nvPr/>
          </p:nvSpPr>
          <p:spPr>
            <a:xfrm rot="0">
              <a:off x="7938123" y="7520830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19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7938123" y="8095602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$1,082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7938123" y="8670374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2.59%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7894190" y="1789595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$235.99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7894190" y="2364367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$29,206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7894190" y="2939139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69.9%</a:t>
              </a:r>
            </a:p>
          </p:txBody>
        </p:sp>
        <p:sp>
          <p:nvSpPr>
            <p:cNvPr name="TextBox 56" id="56"/>
            <p:cNvSpPr txBox="true"/>
            <p:nvPr/>
          </p:nvSpPr>
          <p:spPr>
            <a:xfrm rot="0">
              <a:off x="7894190" y="3513912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336</a:t>
              </a:r>
            </a:p>
          </p:txBody>
        </p:sp>
        <p:sp>
          <p:nvSpPr>
            <p:cNvPr name="TextBox 57" id="57"/>
            <p:cNvSpPr txBox="true"/>
            <p:nvPr/>
          </p:nvSpPr>
          <p:spPr>
            <a:xfrm rot="0">
              <a:off x="7894190" y="4080997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402</a:t>
              </a:r>
            </a:p>
          </p:txBody>
        </p:sp>
        <p:sp>
          <p:nvSpPr>
            <p:cNvPr name="TextBox 58" id="58"/>
            <p:cNvSpPr txBox="true"/>
            <p:nvPr/>
          </p:nvSpPr>
          <p:spPr>
            <a:xfrm rot="0">
              <a:off x="7938123" y="1196555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$41,785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7938123" y="695267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177,064</a:t>
              </a:r>
            </a:p>
          </p:txBody>
        </p:sp>
        <p:sp>
          <p:nvSpPr>
            <p:cNvPr name="AutoShape 60" id="60"/>
            <p:cNvSpPr/>
            <p:nvPr/>
          </p:nvSpPr>
          <p:spPr>
            <a:xfrm flipV="true">
              <a:off x="5" y="4542304"/>
              <a:ext cx="15946164" cy="0"/>
            </a:xfrm>
            <a:prstGeom prst="line">
              <a:avLst/>
            </a:prstGeom>
            <a:ln cap="rnd" w="77489">
              <a:solidFill>
                <a:srgbClr val="4F4F4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61" id="61"/>
            <p:cNvSpPr txBox="true"/>
            <p:nvPr/>
          </p:nvSpPr>
          <p:spPr>
            <a:xfrm rot="0">
              <a:off x="370539" y="132519"/>
              <a:ext cx="1870660" cy="3512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149"/>
                </a:lnSpc>
              </a:pPr>
              <a:r>
                <a:rPr lang="en-US" sz="1791" b="tru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Metric</a:t>
              </a:r>
            </a:p>
          </p:txBody>
        </p:sp>
        <p:sp>
          <p:nvSpPr>
            <p:cNvPr name="TextBox 62" id="62"/>
            <p:cNvSpPr txBox="true"/>
            <p:nvPr/>
          </p:nvSpPr>
          <p:spPr>
            <a:xfrm rot="0">
              <a:off x="362016" y="619661"/>
              <a:ext cx="6993292" cy="3049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851"/>
                </a:lnSpc>
                <a:spcBef>
                  <a:spcPct val="0"/>
                </a:spcBef>
              </a:pPr>
              <a:r>
                <a:rPr lang="en-US" b="true" sz="1542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Population Served</a:t>
              </a:r>
            </a:p>
          </p:txBody>
        </p:sp>
        <p:sp>
          <p:nvSpPr>
            <p:cNvPr name="TextBox 63" id="63"/>
            <p:cNvSpPr txBox="true"/>
            <p:nvPr/>
          </p:nvSpPr>
          <p:spPr>
            <a:xfrm rot="0">
              <a:off x="362016" y="1194433"/>
              <a:ext cx="6981097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Total Loan Portfolio (,000)</a:t>
              </a:r>
            </a:p>
          </p:txBody>
        </p:sp>
        <p:sp>
          <p:nvSpPr>
            <p:cNvPr name="TextBox 64" id="64"/>
            <p:cNvSpPr txBox="true"/>
            <p:nvPr/>
          </p:nvSpPr>
          <p:spPr>
            <a:xfrm rot="0">
              <a:off x="374217" y="4083519"/>
              <a:ext cx="6968902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# Distinct Loans (Total)</a:t>
              </a:r>
            </a:p>
          </p:txBody>
        </p:sp>
        <p:sp>
          <p:nvSpPr>
            <p:cNvPr name="TextBox 65" id="65"/>
            <p:cNvSpPr txBox="true"/>
            <p:nvPr/>
          </p:nvSpPr>
          <p:spPr>
            <a:xfrm rot="0">
              <a:off x="348075" y="4675568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# Loans Authorized</a:t>
              </a:r>
            </a:p>
          </p:txBody>
        </p:sp>
        <p:sp>
          <p:nvSpPr>
            <p:cNvPr name="TextBox 66" id="66"/>
            <p:cNvSpPr txBox="true"/>
            <p:nvPr/>
          </p:nvSpPr>
          <p:spPr>
            <a:xfrm rot="0">
              <a:off x="374217" y="5233063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$ Loans Authorized (,000)</a:t>
              </a:r>
            </a:p>
          </p:txBody>
        </p:sp>
        <p:sp>
          <p:nvSpPr>
            <p:cNvPr name="TextBox 67" id="67"/>
            <p:cNvSpPr txBox="true"/>
            <p:nvPr/>
          </p:nvSpPr>
          <p:spPr>
            <a:xfrm rot="0">
              <a:off x="348075" y="6375390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Average Loan Size</a:t>
              </a:r>
            </a:p>
          </p:txBody>
        </p:sp>
        <p:sp>
          <p:nvSpPr>
            <p:cNvPr name="TextBox 68" id="68"/>
            <p:cNvSpPr txBox="true"/>
            <p:nvPr/>
          </p:nvSpPr>
          <p:spPr>
            <a:xfrm rot="0">
              <a:off x="374217" y="5800618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$ Leverage (,000)</a:t>
              </a:r>
            </a:p>
          </p:txBody>
        </p:sp>
        <p:sp>
          <p:nvSpPr>
            <p:cNvPr name="TextBox 69" id="69"/>
            <p:cNvSpPr txBox="true"/>
            <p:nvPr/>
          </p:nvSpPr>
          <p:spPr>
            <a:xfrm rot="0">
              <a:off x="374211" y="1769205"/>
              <a:ext cx="6741580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Loan Funds per Capita</a:t>
              </a:r>
            </a:p>
          </p:txBody>
        </p:sp>
        <p:sp>
          <p:nvSpPr>
            <p:cNvPr name="TextBox 70" id="70"/>
            <p:cNvSpPr txBox="true"/>
            <p:nvPr/>
          </p:nvSpPr>
          <p:spPr>
            <a:xfrm rot="0">
              <a:off x="374211" y="2355433"/>
              <a:ext cx="6741580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PafiCan Portfolio (,000)</a:t>
              </a:r>
            </a:p>
          </p:txBody>
        </p:sp>
        <p:sp>
          <p:nvSpPr>
            <p:cNvPr name="TextBox 71" id="71"/>
            <p:cNvSpPr txBox="true"/>
            <p:nvPr/>
          </p:nvSpPr>
          <p:spPr>
            <a:xfrm rot="0">
              <a:off x="374211" y="3493522"/>
              <a:ext cx="6741580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# Borrowers (Total)</a:t>
              </a:r>
            </a:p>
          </p:txBody>
        </p:sp>
        <p:sp>
          <p:nvSpPr>
            <p:cNvPr name="TextBox 72" id="72"/>
            <p:cNvSpPr txBox="true"/>
            <p:nvPr/>
          </p:nvSpPr>
          <p:spPr>
            <a:xfrm rot="0">
              <a:off x="374211" y="2918749"/>
              <a:ext cx="6741580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PacifiCan % of Total Funds</a:t>
              </a:r>
            </a:p>
          </p:txBody>
        </p:sp>
        <p:sp>
          <p:nvSpPr>
            <p:cNvPr name="TextBox 73" id="73"/>
            <p:cNvSpPr txBox="true"/>
            <p:nvPr/>
          </p:nvSpPr>
          <p:spPr>
            <a:xfrm rot="0">
              <a:off x="4979344" y="150276"/>
              <a:ext cx="1336390" cy="33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9"/>
                </a:lnSpc>
              </a:pPr>
              <a:r>
                <a:rPr lang="en-US" sz="1791" b="tru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Island</a:t>
              </a:r>
            </a:p>
          </p:txBody>
        </p:sp>
        <p:sp>
          <p:nvSpPr>
            <p:cNvPr name="TextBox 74" id="74"/>
            <p:cNvSpPr txBox="true"/>
            <p:nvPr/>
          </p:nvSpPr>
          <p:spPr>
            <a:xfrm rot="0">
              <a:off x="10204080" y="132519"/>
              <a:ext cx="2047382" cy="33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9"/>
                </a:lnSpc>
              </a:pPr>
              <a:r>
                <a:rPr lang="en-US" sz="1791" b="tru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Central</a:t>
              </a:r>
            </a:p>
          </p:txBody>
        </p:sp>
        <p:sp>
          <p:nvSpPr>
            <p:cNvPr name="TextBox 75" id="75"/>
            <p:cNvSpPr txBox="true"/>
            <p:nvPr/>
          </p:nvSpPr>
          <p:spPr>
            <a:xfrm rot="0">
              <a:off x="6658659" y="132519"/>
              <a:ext cx="1336390" cy="33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9"/>
                </a:lnSpc>
              </a:pPr>
              <a:r>
                <a:rPr lang="en-US" sz="1791" b="tru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Coastal</a:t>
              </a:r>
            </a:p>
          </p:txBody>
        </p:sp>
        <p:sp>
          <p:nvSpPr>
            <p:cNvPr name="TextBox 76" id="76"/>
            <p:cNvSpPr txBox="true"/>
            <p:nvPr/>
          </p:nvSpPr>
          <p:spPr>
            <a:xfrm rot="0">
              <a:off x="8342160" y="141397"/>
              <a:ext cx="1662261" cy="33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9"/>
                </a:lnSpc>
              </a:pPr>
              <a:r>
                <a:rPr lang="en-US" sz="1791" b="tru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Kootenays</a:t>
              </a:r>
            </a:p>
          </p:txBody>
        </p:sp>
        <p:sp>
          <p:nvSpPr>
            <p:cNvPr name="TextBox 77" id="77"/>
            <p:cNvSpPr txBox="true"/>
            <p:nvPr/>
          </p:nvSpPr>
          <p:spPr>
            <a:xfrm rot="0">
              <a:off x="12114661" y="141397"/>
              <a:ext cx="2047382" cy="33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9"/>
                </a:lnSpc>
              </a:pPr>
              <a:r>
                <a:rPr lang="en-US" sz="1791" b="tru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Northern</a:t>
              </a:r>
            </a:p>
          </p:txBody>
        </p:sp>
        <p:sp>
          <p:nvSpPr>
            <p:cNvPr name="TextBox 78" id="78"/>
            <p:cNvSpPr txBox="true"/>
            <p:nvPr/>
          </p:nvSpPr>
          <p:spPr>
            <a:xfrm rot="0">
              <a:off x="14162043" y="150276"/>
              <a:ext cx="1784126" cy="33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9"/>
                </a:lnSpc>
              </a:pPr>
              <a:r>
                <a:rPr lang="en-US" sz="1791" b="true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B.C.</a:t>
              </a:r>
            </a:p>
          </p:txBody>
        </p:sp>
        <p:sp>
          <p:nvSpPr>
            <p:cNvPr name="TextBox 79" id="79"/>
            <p:cNvSpPr txBox="true"/>
            <p:nvPr/>
          </p:nvSpPr>
          <p:spPr>
            <a:xfrm rot="0">
              <a:off x="392002" y="6942945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Est. FTE Created/Maintained</a:t>
              </a:r>
            </a:p>
          </p:txBody>
        </p:sp>
        <p:sp>
          <p:nvSpPr>
            <p:cNvPr name="TextBox 80" id="80"/>
            <p:cNvSpPr txBox="true"/>
            <p:nvPr/>
          </p:nvSpPr>
          <p:spPr>
            <a:xfrm rot="0">
              <a:off x="418144" y="7500440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# Lons Written Off</a:t>
              </a:r>
            </a:p>
          </p:txBody>
        </p:sp>
        <p:sp>
          <p:nvSpPr>
            <p:cNvPr name="TextBox 81" id="81"/>
            <p:cNvSpPr txBox="true"/>
            <p:nvPr/>
          </p:nvSpPr>
          <p:spPr>
            <a:xfrm rot="0">
              <a:off x="392002" y="8642767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Losses % of Total Funds</a:t>
              </a:r>
            </a:p>
          </p:txBody>
        </p:sp>
        <p:sp>
          <p:nvSpPr>
            <p:cNvPr name="TextBox 82" id="82"/>
            <p:cNvSpPr txBox="true"/>
            <p:nvPr/>
          </p:nvSpPr>
          <p:spPr>
            <a:xfrm rot="0">
              <a:off x="418144" y="8067995"/>
              <a:ext cx="6753774" cy="31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918"/>
                </a:lnSpc>
                <a:spcBef>
                  <a:spcPct val="0"/>
                </a:spcBef>
              </a:pPr>
              <a:r>
                <a:rPr lang="en-US" b="true" sz="1598">
                  <a:solidFill>
                    <a:srgbClr val="4F4F4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$ Written Off (,000)</a:t>
              </a:r>
            </a:p>
          </p:txBody>
        </p:sp>
        <p:sp>
          <p:nvSpPr>
            <p:cNvPr name="TextBox 83" id="83"/>
            <p:cNvSpPr txBox="true"/>
            <p:nvPr/>
          </p:nvSpPr>
          <p:spPr>
            <a:xfrm rot="0">
              <a:off x="3933692" y="4646286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219</a:t>
              </a:r>
            </a:p>
          </p:txBody>
        </p:sp>
        <p:sp>
          <p:nvSpPr>
            <p:cNvPr name="TextBox 84" id="84"/>
            <p:cNvSpPr txBox="true"/>
            <p:nvPr/>
          </p:nvSpPr>
          <p:spPr>
            <a:xfrm rot="0">
              <a:off x="3933692" y="5221058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$12,515</a:t>
              </a:r>
            </a:p>
          </p:txBody>
        </p:sp>
        <p:sp>
          <p:nvSpPr>
            <p:cNvPr name="TextBox 85" id="85"/>
            <p:cNvSpPr txBox="true"/>
            <p:nvPr/>
          </p:nvSpPr>
          <p:spPr>
            <a:xfrm rot="0">
              <a:off x="3933692" y="5795830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$11,449</a:t>
              </a:r>
            </a:p>
          </p:txBody>
        </p:sp>
        <p:sp>
          <p:nvSpPr>
            <p:cNvPr name="TextBox 86" id="86"/>
            <p:cNvSpPr txBox="true"/>
            <p:nvPr/>
          </p:nvSpPr>
          <p:spPr>
            <a:xfrm rot="0">
              <a:off x="3933692" y="6370602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$57,144</a:t>
              </a:r>
            </a:p>
          </p:txBody>
        </p:sp>
        <p:sp>
          <p:nvSpPr>
            <p:cNvPr name="TextBox 87" id="87"/>
            <p:cNvSpPr txBox="true"/>
            <p:nvPr/>
          </p:nvSpPr>
          <p:spPr>
            <a:xfrm rot="0">
              <a:off x="3933692" y="6945375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362</a:t>
              </a:r>
            </a:p>
          </p:txBody>
        </p:sp>
        <p:sp>
          <p:nvSpPr>
            <p:cNvPr name="TextBox 88" id="88"/>
            <p:cNvSpPr txBox="true"/>
            <p:nvPr/>
          </p:nvSpPr>
          <p:spPr>
            <a:xfrm rot="0">
              <a:off x="3977620" y="7488435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30</a:t>
              </a:r>
            </a:p>
          </p:txBody>
        </p:sp>
        <p:sp>
          <p:nvSpPr>
            <p:cNvPr name="TextBox 89" id="89"/>
            <p:cNvSpPr txBox="true"/>
            <p:nvPr/>
          </p:nvSpPr>
          <p:spPr>
            <a:xfrm rot="0">
              <a:off x="3977620" y="8063207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$378</a:t>
              </a:r>
            </a:p>
          </p:txBody>
        </p:sp>
        <p:sp>
          <p:nvSpPr>
            <p:cNvPr name="TextBox 90" id="90"/>
            <p:cNvSpPr txBox="true"/>
            <p:nvPr/>
          </p:nvSpPr>
          <p:spPr>
            <a:xfrm rot="0">
              <a:off x="3977620" y="8637979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0.81%</a:t>
              </a:r>
            </a:p>
          </p:txBody>
        </p:sp>
        <p:sp>
          <p:nvSpPr>
            <p:cNvPr name="TextBox 91" id="91"/>
            <p:cNvSpPr txBox="true"/>
            <p:nvPr/>
          </p:nvSpPr>
          <p:spPr>
            <a:xfrm rot="0">
              <a:off x="3933687" y="1757200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$106.52</a:t>
              </a:r>
            </a:p>
          </p:txBody>
        </p:sp>
        <p:sp>
          <p:nvSpPr>
            <p:cNvPr name="TextBox 92" id="92"/>
            <p:cNvSpPr txBox="true"/>
            <p:nvPr/>
          </p:nvSpPr>
          <p:spPr>
            <a:xfrm rot="0">
              <a:off x="3933687" y="2331972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$39.930</a:t>
              </a:r>
            </a:p>
          </p:txBody>
        </p:sp>
        <p:sp>
          <p:nvSpPr>
            <p:cNvPr name="TextBox 93" id="93"/>
            <p:cNvSpPr txBox="true"/>
            <p:nvPr/>
          </p:nvSpPr>
          <p:spPr>
            <a:xfrm rot="0">
              <a:off x="3933687" y="2906744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85.7%</a:t>
              </a:r>
            </a:p>
          </p:txBody>
        </p:sp>
        <p:sp>
          <p:nvSpPr>
            <p:cNvPr name="TextBox 94" id="94"/>
            <p:cNvSpPr txBox="true"/>
            <p:nvPr/>
          </p:nvSpPr>
          <p:spPr>
            <a:xfrm rot="0">
              <a:off x="3933687" y="3481517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475</a:t>
              </a:r>
            </a:p>
          </p:txBody>
        </p:sp>
        <p:sp>
          <p:nvSpPr>
            <p:cNvPr name="TextBox 95" id="95"/>
            <p:cNvSpPr txBox="true"/>
            <p:nvPr/>
          </p:nvSpPr>
          <p:spPr>
            <a:xfrm rot="0">
              <a:off x="3933687" y="4048602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454</a:t>
              </a:r>
            </a:p>
          </p:txBody>
        </p:sp>
        <p:sp>
          <p:nvSpPr>
            <p:cNvPr name="TextBox 96" id="96"/>
            <p:cNvSpPr txBox="true"/>
            <p:nvPr/>
          </p:nvSpPr>
          <p:spPr>
            <a:xfrm rot="0">
              <a:off x="3977620" y="1164160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$46,570</a:t>
              </a:r>
            </a:p>
          </p:txBody>
        </p:sp>
        <p:sp>
          <p:nvSpPr>
            <p:cNvPr name="TextBox 97" id="97"/>
            <p:cNvSpPr txBox="true"/>
            <p:nvPr/>
          </p:nvSpPr>
          <p:spPr>
            <a:xfrm rot="0">
              <a:off x="3977620" y="662872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437,199</a:t>
              </a:r>
            </a:p>
          </p:txBody>
        </p:sp>
        <p:sp>
          <p:nvSpPr>
            <p:cNvPr name="TextBox 98" id="98"/>
            <p:cNvSpPr txBox="true"/>
            <p:nvPr/>
          </p:nvSpPr>
          <p:spPr>
            <a:xfrm rot="0">
              <a:off x="5925202" y="4678681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70</a:t>
              </a:r>
            </a:p>
          </p:txBody>
        </p:sp>
        <p:sp>
          <p:nvSpPr>
            <p:cNvPr name="TextBox 99" id="99"/>
            <p:cNvSpPr txBox="true"/>
            <p:nvPr/>
          </p:nvSpPr>
          <p:spPr>
            <a:xfrm rot="0">
              <a:off x="5925202" y="5253453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$5,412</a:t>
              </a:r>
            </a:p>
          </p:txBody>
        </p:sp>
        <p:sp>
          <p:nvSpPr>
            <p:cNvPr name="TextBox 100" id="100"/>
            <p:cNvSpPr txBox="true"/>
            <p:nvPr/>
          </p:nvSpPr>
          <p:spPr>
            <a:xfrm rot="0">
              <a:off x="5925202" y="5828225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$1,739</a:t>
              </a:r>
            </a:p>
          </p:txBody>
        </p:sp>
        <p:sp>
          <p:nvSpPr>
            <p:cNvPr name="TextBox 101" id="101"/>
            <p:cNvSpPr txBox="true"/>
            <p:nvPr/>
          </p:nvSpPr>
          <p:spPr>
            <a:xfrm rot="0">
              <a:off x="5925202" y="6402997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$77,315</a:t>
              </a:r>
            </a:p>
          </p:txBody>
        </p:sp>
        <p:sp>
          <p:nvSpPr>
            <p:cNvPr name="TextBox 102" id="102"/>
            <p:cNvSpPr txBox="true"/>
            <p:nvPr/>
          </p:nvSpPr>
          <p:spPr>
            <a:xfrm rot="0">
              <a:off x="5925202" y="6977770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313</a:t>
              </a:r>
            </a:p>
          </p:txBody>
        </p:sp>
        <p:sp>
          <p:nvSpPr>
            <p:cNvPr name="TextBox 103" id="103"/>
            <p:cNvSpPr txBox="true"/>
            <p:nvPr/>
          </p:nvSpPr>
          <p:spPr>
            <a:xfrm rot="0">
              <a:off x="5969130" y="7520830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12</a:t>
              </a:r>
            </a:p>
          </p:txBody>
        </p:sp>
        <p:sp>
          <p:nvSpPr>
            <p:cNvPr name="TextBox 104" id="104"/>
            <p:cNvSpPr txBox="true"/>
            <p:nvPr/>
          </p:nvSpPr>
          <p:spPr>
            <a:xfrm rot="0">
              <a:off x="5969130" y="8095602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$265</a:t>
              </a:r>
            </a:p>
          </p:txBody>
        </p:sp>
        <p:sp>
          <p:nvSpPr>
            <p:cNvPr name="TextBox 105" id="105"/>
            <p:cNvSpPr txBox="true"/>
            <p:nvPr/>
          </p:nvSpPr>
          <p:spPr>
            <a:xfrm rot="0">
              <a:off x="5969130" y="8670374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1.02%</a:t>
              </a:r>
            </a:p>
          </p:txBody>
        </p:sp>
        <p:sp>
          <p:nvSpPr>
            <p:cNvPr name="TextBox 106" id="106"/>
            <p:cNvSpPr txBox="true"/>
            <p:nvPr/>
          </p:nvSpPr>
          <p:spPr>
            <a:xfrm rot="0">
              <a:off x="5925197" y="1789595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$58.04</a:t>
              </a:r>
            </a:p>
          </p:txBody>
        </p:sp>
        <p:sp>
          <p:nvSpPr>
            <p:cNvPr name="TextBox 107" id="107"/>
            <p:cNvSpPr txBox="true"/>
            <p:nvPr/>
          </p:nvSpPr>
          <p:spPr>
            <a:xfrm rot="0">
              <a:off x="5925197" y="2364367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$21,949</a:t>
              </a:r>
            </a:p>
          </p:txBody>
        </p:sp>
        <p:sp>
          <p:nvSpPr>
            <p:cNvPr name="TextBox 108" id="108"/>
            <p:cNvSpPr txBox="true"/>
            <p:nvPr/>
          </p:nvSpPr>
          <p:spPr>
            <a:xfrm rot="0">
              <a:off x="5925197" y="2939139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84.8%</a:t>
              </a:r>
            </a:p>
          </p:txBody>
        </p:sp>
        <p:sp>
          <p:nvSpPr>
            <p:cNvPr name="TextBox 109" id="109"/>
            <p:cNvSpPr txBox="true"/>
            <p:nvPr/>
          </p:nvSpPr>
          <p:spPr>
            <a:xfrm rot="0">
              <a:off x="5925197" y="3513912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283</a:t>
              </a:r>
            </a:p>
          </p:txBody>
        </p:sp>
        <p:sp>
          <p:nvSpPr>
            <p:cNvPr name="TextBox 110" id="110"/>
            <p:cNvSpPr txBox="true"/>
            <p:nvPr/>
          </p:nvSpPr>
          <p:spPr>
            <a:xfrm rot="0">
              <a:off x="5925197" y="4080997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305</a:t>
              </a:r>
            </a:p>
          </p:txBody>
        </p:sp>
        <p:sp>
          <p:nvSpPr>
            <p:cNvPr name="TextBox 111" id="111"/>
            <p:cNvSpPr txBox="true"/>
            <p:nvPr/>
          </p:nvSpPr>
          <p:spPr>
            <a:xfrm rot="0">
              <a:off x="5969130" y="1196555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$25,894</a:t>
              </a:r>
            </a:p>
          </p:txBody>
        </p:sp>
        <p:sp>
          <p:nvSpPr>
            <p:cNvPr name="TextBox 112" id="112"/>
            <p:cNvSpPr txBox="true"/>
            <p:nvPr/>
          </p:nvSpPr>
          <p:spPr>
            <a:xfrm rot="0">
              <a:off x="5969130" y="695267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446,174</a:t>
              </a:r>
            </a:p>
          </p:txBody>
        </p:sp>
        <p:sp>
          <p:nvSpPr>
            <p:cNvPr name="TextBox 113" id="113"/>
            <p:cNvSpPr txBox="true"/>
            <p:nvPr/>
          </p:nvSpPr>
          <p:spPr>
            <a:xfrm rot="0">
              <a:off x="9696169" y="4603075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88</a:t>
              </a:r>
            </a:p>
          </p:txBody>
        </p:sp>
        <p:sp>
          <p:nvSpPr>
            <p:cNvPr name="TextBox 114" id="114"/>
            <p:cNvSpPr txBox="true"/>
            <p:nvPr/>
          </p:nvSpPr>
          <p:spPr>
            <a:xfrm rot="0">
              <a:off x="9696169" y="5177847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$6,989</a:t>
              </a:r>
            </a:p>
          </p:txBody>
        </p:sp>
        <p:sp>
          <p:nvSpPr>
            <p:cNvPr name="TextBox 115" id="115"/>
            <p:cNvSpPr txBox="true"/>
            <p:nvPr/>
          </p:nvSpPr>
          <p:spPr>
            <a:xfrm rot="0">
              <a:off x="9696169" y="5752619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$5,090</a:t>
              </a:r>
            </a:p>
          </p:txBody>
        </p:sp>
        <p:sp>
          <p:nvSpPr>
            <p:cNvPr name="TextBox 116" id="116"/>
            <p:cNvSpPr txBox="true"/>
            <p:nvPr/>
          </p:nvSpPr>
          <p:spPr>
            <a:xfrm rot="0">
              <a:off x="9696169" y="6327392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$79,417</a:t>
              </a:r>
            </a:p>
          </p:txBody>
        </p:sp>
        <p:sp>
          <p:nvSpPr>
            <p:cNvPr name="TextBox 117" id="117"/>
            <p:cNvSpPr txBox="true"/>
            <p:nvPr/>
          </p:nvSpPr>
          <p:spPr>
            <a:xfrm rot="0">
              <a:off x="9696169" y="6902164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401</a:t>
              </a:r>
            </a:p>
          </p:txBody>
        </p:sp>
        <p:sp>
          <p:nvSpPr>
            <p:cNvPr name="TextBox 118" id="118"/>
            <p:cNvSpPr txBox="true"/>
            <p:nvPr/>
          </p:nvSpPr>
          <p:spPr>
            <a:xfrm rot="0">
              <a:off x="9740096" y="7445224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42</a:t>
              </a:r>
            </a:p>
          </p:txBody>
        </p:sp>
        <p:sp>
          <p:nvSpPr>
            <p:cNvPr name="TextBox 119" id="119"/>
            <p:cNvSpPr txBox="true"/>
            <p:nvPr/>
          </p:nvSpPr>
          <p:spPr>
            <a:xfrm rot="0">
              <a:off x="9740096" y="8019996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$1,142</a:t>
              </a:r>
            </a:p>
          </p:txBody>
        </p:sp>
        <p:sp>
          <p:nvSpPr>
            <p:cNvPr name="TextBox 120" id="120"/>
            <p:cNvSpPr txBox="true"/>
            <p:nvPr/>
          </p:nvSpPr>
          <p:spPr>
            <a:xfrm rot="0">
              <a:off x="9740096" y="8594768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3.24%</a:t>
              </a:r>
            </a:p>
          </p:txBody>
        </p:sp>
        <p:sp>
          <p:nvSpPr>
            <p:cNvPr name="TextBox 121" id="121"/>
            <p:cNvSpPr txBox="true"/>
            <p:nvPr/>
          </p:nvSpPr>
          <p:spPr>
            <a:xfrm rot="0">
              <a:off x="9696164" y="1713989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$58.19</a:t>
              </a:r>
            </a:p>
          </p:txBody>
        </p:sp>
        <p:sp>
          <p:nvSpPr>
            <p:cNvPr name="TextBox 122" id="122"/>
            <p:cNvSpPr txBox="true"/>
            <p:nvPr/>
          </p:nvSpPr>
          <p:spPr>
            <a:xfrm rot="0">
              <a:off x="9696164" y="2288761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$28,549</a:t>
              </a:r>
            </a:p>
          </p:txBody>
        </p:sp>
        <p:sp>
          <p:nvSpPr>
            <p:cNvPr name="TextBox 123" id="123"/>
            <p:cNvSpPr txBox="true"/>
            <p:nvPr/>
          </p:nvSpPr>
          <p:spPr>
            <a:xfrm rot="0">
              <a:off x="9696164" y="2863534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80.9%</a:t>
              </a:r>
            </a:p>
          </p:txBody>
        </p:sp>
        <p:sp>
          <p:nvSpPr>
            <p:cNvPr name="TextBox 124" id="124"/>
            <p:cNvSpPr txBox="true"/>
            <p:nvPr/>
          </p:nvSpPr>
          <p:spPr>
            <a:xfrm rot="0">
              <a:off x="9696164" y="3438306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396</a:t>
              </a:r>
            </a:p>
          </p:txBody>
        </p:sp>
        <p:sp>
          <p:nvSpPr>
            <p:cNvPr name="TextBox 125" id="125"/>
            <p:cNvSpPr txBox="true"/>
            <p:nvPr/>
          </p:nvSpPr>
          <p:spPr>
            <a:xfrm rot="0">
              <a:off x="9696164" y="400539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405</a:t>
              </a:r>
            </a:p>
          </p:txBody>
        </p:sp>
        <p:sp>
          <p:nvSpPr>
            <p:cNvPr name="TextBox 126" id="126"/>
            <p:cNvSpPr txBox="true"/>
            <p:nvPr/>
          </p:nvSpPr>
          <p:spPr>
            <a:xfrm rot="0">
              <a:off x="9740096" y="1120949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$35,271</a:t>
              </a:r>
            </a:p>
          </p:txBody>
        </p:sp>
        <p:sp>
          <p:nvSpPr>
            <p:cNvPr name="TextBox 127" id="127"/>
            <p:cNvSpPr txBox="true"/>
            <p:nvPr/>
          </p:nvSpPr>
          <p:spPr>
            <a:xfrm rot="0">
              <a:off x="9740096" y="61966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606,128</a:t>
              </a:r>
            </a:p>
          </p:txBody>
        </p:sp>
        <p:sp>
          <p:nvSpPr>
            <p:cNvPr name="TextBox 128" id="128"/>
            <p:cNvSpPr txBox="true"/>
            <p:nvPr/>
          </p:nvSpPr>
          <p:spPr>
            <a:xfrm rot="0">
              <a:off x="11787484" y="4603075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138</a:t>
              </a:r>
            </a:p>
          </p:txBody>
        </p:sp>
        <p:sp>
          <p:nvSpPr>
            <p:cNvPr name="TextBox 129" id="129"/>
            <p:cNvSpPr txBox="true"/>
            <p:nvPr/>
          </p:nvSpPr>
          <p:spPr>
            <a:xfrm rot="0">
              <a:off x="11787484" y="5177847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$9,998</a:t>
              </a:r>
            </a:p>
          </p:txBody>
        </p:sp>
        <p:sp>
          <p:nvSpPr>
            <p:cNvPr name="TextBox 130" id="130"/>
            <p:cNvSpPr txBox="true"/>
            <p:nvPr/>
          </p:nvSpPr>
          <p:spPr>
            <a:xfrm rot="0">
              <a:off x="11787484" y="5752619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$1,716</a:t>
              </a:r>
            </a:p>
          </p:txBody>
        </p:sp>
        <p:sp>
          <p:nvSpPr>
            <p:cNvPr name="TextBox 131" id="131"/>
            <p:cNvSpPr txBox="true"/>
            <p:nvPr/>
          </p:nvSpPr>
          <p:spPr>
            <a:xfrm rot="0">
              <a:off x="11787484" y="6327392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$72,450</a:t>
              </a:r>
            </a:p>
          </p:txBody>
        </p:sp>
        <p:sp>
          <p:nvSpPr>
            <p:cNvPr name="TextBox 132" id="132"/>
            <p:cNvSpPr txBox="true"/>
            <p:nvPr/>
          </p:nvSpPr>
          <p:spPr>
            <a:xfrm rot="0">
              <a:off x="11787484" y="6902164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341</a:t>
              </a:r>
            </a:p>
          </p:txBody>
        </p:sp>
        <p:sp>
          <p:nvSpPr>
            <p:cNvPr name="TextBox 133" id="133"/>
            <p:cNvSpPr txBox="true"/>
            <p:nvPr/>
          </p:nvSpPr>
          <p:spPr>
            <a:xfrm rot="0">
              <a:off x="11831411" y="7445224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25</a:t>
              </a:r>
            </a:p>
          </p:txBody>
        </p:sp>
        <p:sp>
          <p:nvSpPr>
            <p:cNvPr name="TextBox 134" id="134"/>
            <p:cNvSpPr txBox="true"/>
            <p:nvPr/>
          </p:nvSpPr>
          <p:spPr>
            <a:xfrm rot="0">
              <a:off x="11831411" y="8019996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$924</a:t>
              </a:r>
            </a:p>
          </p:txBody>
        </p:sp>
        <p:sp>
          <p:nvSpPr>
            <p:cNvPr name="TextBox 135" id="135"/>
            <p:cNvSpPr txBox="true"/>
            <p:nvPr/>
          </p:nvSpPr>
          <p:spPr>
            <a:xfrm rot="0">
              <a:off x="11831411" y="8594768"/>
              <a:ext cx="2047382" cy="318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1.95%</a:t>
              </a:r>
            </a:p>
          </p:txBody>
        </p:sp>
        <p:sp>
          <p:nvSpPr>
            <p:cNvPr name="TextBox 136" id="136"/>
            <p:cNvSpPr txBox="true"/>
            <p:nvPr/>
          </p:nvSpPr>
          <p:spPr>
            <a:xfrm rot="0">
              <a:off x="11787479" y="1713989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$143.12</a:t>
              </a:r>
            </a:p>
          </p:txBody>
        </p:sp>
        <p:sp>
          <p:nvSpPr>
            <p:cNvPr name="TextBox 137" id="137"/>
            <p:cNvSpPr txBox="true"/>
            <p:nvPr/>
          </p:nvSpPr>
          <p:spPr>
            <a:xfrm rot="0">
              <a:off x="11787479" y="2288761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$30,032</a:t>
              </a:r>
            </a:p>
          </p:txBody>
        </p:sp>
        <p:sp>
          <p:nvSpPr>
            <p:cNvPr name="TextBox 138" id="138"/>
            <p:cNvSpPr txBox="true"/>
            <p:nvPr/>
          </p:nvSpPr>
          <p:spPr>
            <a:xfrm rot="0">
              <a:off x="11787479" y="2863534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63.4%</a:t>
              </a:r>
            </a:p>
          </p:txBody>
        </p:sp>
        <p:sp>
          <p:nvSpPr>
            <p:cNvPr name="TextBox 139" id="139"/>
            <p:cNvSpPr txBox="true"/>
            <p:nvPr/>
          </p:nvSpPr>
          <p:spPr>
            <a:xfrm rot="0">
              <a:off x="11787479" y="3438306"/>
              <a:ext cx="2047382" cy="322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389</a:t>
              </a:r>
            </a:p>
          </p:txBody>
        </p:sp>
        <p:sp>
          <p:nvSpPr>
            <p:cNvPr name="TextBox 140" id="140"/>
            <p:cNvSpPr txBox="true"/>
            <p:nvPr/>
          </p:nvSpPr>
          <p:spPr>
            <a:xfrm rot="0">
              <a:off x="11787479" y="400539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440</a:t>
              </a:r>
            </a:p>
          </p:txBody>
        </p:sp>
        <p:sp>
          <p:nvSpPr>
            <p:cNvPr name="TextBox 141" id="141"/>
            <p:cNvSpPr txBox="true"/>
            <p:nvPr/>
          </p:nvSpPr>
          <p:spPr>
            <a:xfrm rot="0">
              <a:off x="11831411" y="1120949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$47,341</a:t>
              </a:r>
            </a:p>
          </p:txBody>
        </p:sp>
        <p:sp>
          <p:nvSpPr>
            <p:cNvPr name="TextBox 142" id="142"/>
            <p:cNvSpPr txBox="true"/>
            <p:nvPr/>
          </p:nvSpPr>
          <p:spPr>
            <a:xfrm rot="0">
              <a:off x="11831411" y="61966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330,766</a:t>
              </a:r>
            </a:p>
          </p:txBody>
        </p:sp>
        <p:sp>
          <p:nvSpPr>
            <p:cNvPr name="TextBox 143" id="143"/>
            <p:cNvSpPr txBox="true"/>
            <p:nvPr/>
          </p:nvSpPr>
          <p:spPr>
            <a:xfrm rot="0">
              <a:off x="13477614" y="4584018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597</a:t>
              </a:r>
            </a:p>
          </p:txBody>
        </p:sp>
        <p:sp>
          <p:nvSpPr>
            <p:cNvPr name="TextBox 144" id="144"/>
            <p:cNvSpPr txBox="true"/>
            <p:nvPr/>
          </p:nvSpPr>
          <p:spPr>
            <a:xfrm rot="0">
              <a:off x="13477614" y="515681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$44,006</a:t>
              </a:r>
            </a:p>
          </p:txBody>
        </p:sp>
        <p:sp>
          <p:nvSpPr>
            <p:cNvPr name="TextBox 145" id="145"/>
            <p:cNvSpPr txBox="true"/>
            <p:nvPr/>
          </p:nvSpPr>
          <p:spPr>
            <a:xfrm rot="0">
              <a:off x="13477614" y="5729605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$30,153</a:t>
              </a:r>
            </a:p>
          </p:txBody>
        </p:sp>
        <p:sp>
          <p:nvSpPr>
            <p:cNvPr name="TextBox 146" id="146"/>
            <p:cNvSpPr txBox="true"/>
            <p:nvPr/>
          </p:nvSpPr>
          <p:spPr>
            <a:xfrm rot="0">
              <a:off x="13477614" y="6302399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$73,712</a:t>
              </a:r>
            </a:p>
          </p:txBody>
        </p:sp>
        <p:sp>
          <p:nvSpPr>
            <p:cNvPr name="TextBox 147" id="147"/>
            <p:cNvSpPr txBox="true"/>
            <p:nvPr/>
          </p:nvSpPr>
          <p:spPr>
            <a:xfrm rot="0">
              <a:off x="13477614" y="6875193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1,638</a:t>
              </a:r>
            </a:p>
          </p:txBody>
        </p:sp>
        <p:sp>
          <p:nvSpPr>
            <p:cNvPr name="TextBox 148" id="148"/>
            <p:cNvSpPr txBox="true"/>
            <p:nvPr/>
          </p:nvSpPr>
          <p:spPr>
            <a:xfrm rot="0">
              <a:off x="13521541" y="7418253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128</a:t>
              </a:r>
            </a:p>
          </p:txBody>
        </p:sp>
        <p:sp>
          <p:nvSpPr>
            <p:cNvPr name="TextBox 149" id="149"/>
            <p:cNvSpPr txBox="true"/>
            <p:nvPr/>
          </p:nvSpPr>
          <p:spPr>
            <a:xfrm rot="0">
              <a:off x="13521541" y="7991046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$3,791</a:t>
              </a:r>
            </a:p>
          </p:txBody>
        </p:sp>
        <p:sp>
          <p:nvSpPr>
            <p:cNvPr name="TextBox 150" id="150"/>
            <p:cNvSpPr txBox="true"/>
            <p:nvPr/>
          </p:nvSpPr>
          <p:spPr>
            <a:xfrm rot="0">
              <a:off x="13521541" y="8563840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1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2.01%</a:t>
              </a:r>
            </a:p>
          </p:txBody>
        </p:sp>
        <p:sp>
          <p:nvSpPr>
            <p:cNvPr name="TextBox 151" id="151"/>
            <p:cNvSpPr txBox="true"/>
            <p:nvPr/>
          </p:nvSpPr>
          <p:spPr>
            <a:xfrm rot="0">
              <a:off x="13477608" y="1713989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$98.56</a:t>
              </a:r>
            </a:p>
          </p:txBody>
        </p:sp>
        <p:sp>
          <p:nvSpPr>
            <p:cNvPr name="TextBox 152" id="152"/>
            <p:cNvSpPr txBox="true"/>
            <p:nvPr/>
          </p:nvSpPr>
          <p:spPr>
            <a:xfrm rot="0">
              <a:off x="13477608" y="228876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$149,666</a:t>
              </a:r>
            </a:p>
          </p:txBody>
        </p:sp>
        <p:sp>
          <p:nvSpPr>
            <p:cNvPr name="TextBox 153" id="153"/>
            <p:cNvSpPr txBox="true"/>
            <p:nvPr/>
          </p:nvSpPr>
          <p:spPr>
            <a:xfrm rot="0">
              <a:off x="13477608" y="285718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76.0%</a:t>
              </a:r>
            </a:p>
          </p:txBody>
        </p:sp>
        <p:sp>
          <p:nvSpPr>
            <p:cNvPr name="TextBox 154" id="154"/>
            <p:cNvSpPr txBox="true"/>
            <p:nvPr/>
          </p:nvSpPr>
          <p:spPr>
            <a:xfrm rot="0">
              <a:off x="13477608" y="342560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192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1,879</a:t>
              </a:r>
            </a:p>
          </p:txBody>
        </p:sp>
        <p:sp>
          <p:nvSpPr>
            <p:cNvPr name="TextBox 155" id="155"/>
            <p:cNvSpPr txBox="true"/>
            <p:nvPr/>
          </p:nvSpPr>
          <p:spPr>
            <a:xfrm rot="0">
              <a:off x="13477608" y="3986333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1"/>
                </a:lnSpc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2,006</a:t>
              </a:r>
            </a:p>
          </p:txBody>
        </p:sp>
        <p:sp>
          <p:nvSpPr>
            <p:cNvPr name="TextBox 156" id="156"/>
            <p:cNvSpPr txBox="true"/>
            <p:nvPr/>
          </p:nvSpPr>
          <p:spPr>
            <a:xfrm rot="0">
              <a:off x="13521541" y="1120949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$196,860</a:t>
              </a:r>
            </a:p>
          </p:txBody>
        </p:sp>
        <p:sp>
          <p:nvSpPr>
            <p:cNvPr name="TextBox 157" id="157"/>
            <p:cNvSpPr txBox="true"/>
            <p:nvPr/>
          </p:nvSpPr>
          <p:spPr>
            <a:xfrm rot="0">
              <a:off x="13521541" y="619661"/>
              <a:ext cx="2047382" cy="316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920"/>
                </a:lnSpc>
              </a:pPr>
              <a:r>
                <a:rPr lang="en-US" sz="16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1,997,331</a:t>
              </a:r>
            </a:p>
          </p:txBody>
        </p:sp>
      </p:grpSp>
      <p:grpSp>
        <p:nvGrpSpPr>
          <p:cNvPr name="Group 158" id="158"/>
          <p:cNvGrpSpPr/>
          <p:nvPr/>
        </p:nvGrpSpPr>
        <p:grpSpPr>
          <a:xfrm rot="0">
            <a:off x="1311234" y="6249477"/>
            <a:ext cx="1969428" cy="309213"/>
            <a:chOff x="0" y="0"/>
            <a:chExt cx="2625904" cy="412284"/>
          </a:xfrm>
        </p:grpSpPr>
        <p:sp>
          <p:nvSpPr>
            <p:cNvPr name="TextBox 159" id="159"/>
            <p:cNvSpPr txBox="true"/>
            <p:nvPr/>
          </p:nvSpPr>
          <p:spPr>
            <a:xfrm rot="0">
              <a:off x="510193" y="50790"/>
              <a:ext cx="2115711" cy="310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86"/>
                </a:lnSpc>
              </a:pPr>
              <a:r>
                <a:rPr lang="en-US" sz="1572" i="true">
                  <a:solidFill>
                    <a:srgbClr val="4F4F4F"/>
                  </a:solidFill>
                  <a:latin typeface="Open Sans 1 Italics"/>
                  <a:ea typeface="Open Sans 1 Italics"/>
                  <a:cs typeface="Open Sans 1 Italics"/>
                  <a:sym typeface="Open Sans 1 Italics"/>
                </a:rPr>
                <a:t>Fiscal Year 2025</a:t>
              </a:r>
            </a:p>
          </p:txBody>
        </p:sp>
        <p:grpSp>
          <p:nvGrpSpPr>
            <p:cNvPr name="Group 160" id="160"/>
            <p:cNvGrpSpPr/>
            <p:nvPr/>
          </p:nvGrpSpPr>
          <p:grpSpPr>
            <a:xfrm rot="0">
              <a:off x="0" y="0"/>
              <a:ext cx="412284" cy="412284"/>
              <a:chOff x="0" y="0"/>
              <a:chExt cx="812800" cy="812800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62" id="162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96349" lIns="96349" bIns="96349" rIns="96349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</p:grpSp>
      <p:sp>
        <p:nvSpPr>
          <p:cNvPr name="TextBox 163" id="163"/>
          <p:cNvSpPr txBox="true"/>
          <p:nvPr/>
        </p:nvSpPr>
        <p:spPr>
          <a:xfrm rot="0">
            <a:off x="3017897" y="1027991"/>
            <a:ext cx="13331746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Loan Portfolio Health &amp; Risk Management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04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7119" y="-660711"/>
            <a:ext cx="19339477" cy="2889315"/>
          </a:xfrm>
          <a:custGeom>
            <a:avLst/>
            <a:gdLst/>
            <a:ahLst/>
            <a:cxnLst/>
            <a:rect r="r" b="b" t="t" l="l"/>
            <a:pathLst>
              <a:path h="2889315" w="19339477">
                <a:moveTo>
                  <a:pt x="0" y="0"/>
                </a:moveTo>
                <a:lnTo>
                  <a:pt x="19339477" y="0"/>
                </a:lnTo>
                <a:lnTo>
                  <a:pt x="19339477" y="2889314"/>
                </a:lnTo>
                <a:lnTo>
                  <a:pt x="0" y="288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2975" r="0" b="-17297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43560" y="-132713"/>
            <a:ext cx="18922459" cy="2361316"/>
            <a:chOff x="0" y="0"/>
            <a:chExt cx="8084169" cy="10088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084169" cy="1008816"/>
            </a:xfrm>
            <a:custGeom>
              <a:avLst/>
              <a:gdLst/>
              <a:ahLst/>
              <a:cxnLst/>
              <a:rect r="r" b="b" t="t" l="l"/>
              <a:pathLst>
                <a:path h="1008816" w="8084169">
                  <a:moveTo>
                    <a:pt x="0" y="0"/>
                  </a:moveTo>
                  <a:lnTo>
                    <a:pt x="8084169" y="0"/>
                  </a:lnTo>
                  <a:lnTo>
                    <a:pt x="8084169" y="1008816"/>
                  </a:lnTo>
                  <a:lnTo>
                    <a:pt x="0" y="1008816"/>
                  </a:lnTo>
                  <a:close/>
                </a:path>
              </a:pathLst>
            </a:custGeom>
            <a:solidFill>
              <a:srgbClr val="1E1E1E">
                <a:alpha val="1490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084169" cy="1027866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91160" y="19687"/>
            <a:ext cx="18922459" cy="2208916"/>
            <a:chOff x="0" y="0"/>
            <a:chExt cx="8084169" cy="94370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084169" cy="943707"/>
            </a:xfrm>
            <a:custGeom>
              <a:avLst/>
              <a:gdLst/>
              <a:ahLst/>
              <a:cxnLst/>
              <a:rect r="r" b="b" t="t" l="l"/>
              <a:pathLst>
                <a:path h="943707" w="8084169">
                  <a:moveTo>
                    <a:pt x="0" y="0"/>
                  </a:moveTo>
                  <a:lnTo>
                    <a:pt x="8084169" y="0"/>
                  </a:lnTo>
                  <a:lnTo>
                    <a:pt x="8084169" y="943707"/>
                  </a:lnTo>
                  <a:lnTo>
                    <a:pt x="0" y="943707"/>
                  </a:lnTo>
                  <a:close/>
                </a:path>
              </a:pathLst>
            </a:custGeom>
            <a:solidFill>
              <a:srgbClr val="1E1E1E">
                <a:alpha val="3882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084169" cy="962757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017897" y="1027991"/>
            <a:ext cx="13522308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Community Economic Development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8909750" y="3512760"/>
            <a:ext cx="8196539" cy="5570670"/>
            <a:chOff x="0" y="0"/>
            <a:chExt cx="3501776" cy="23799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501775" cy="2379936"/>
            </a:xfrm>
            <a:custGeom>
              <a:avLst/>
              <a:gdLst/>
              <a:ahLst/>
              <a:cxnLst/>
              <a:rect r="r" b="b" t="t" l="l"/>
              <a:pathLst>
                <a:path h="2379936" w="3501775">
                  <a:moveTo>
                    <a:pt x="0" y="0"/>
                  </a:moveTo>
                  <a:lnTo>
                    <a:pt x="3501775" y="0"/>
                  </a:lnTo>
                  <a:lnTo>
                    <a:pt x="3501775" y="2379936"/>
                  </a:lnTo>
                  <a:lnTo>
                    <a:pt x="0" y="2379936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3501776" cy="2398986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28700" y="4145468"/>
            <a:ext cx="6519937" cy="2046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57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projects completed (carried over from prev. years)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138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new CF-led projects initiated and completed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83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projects started last year and continuing into 2025/26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554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organizati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o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nal partners to CF-led projects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$1,014,263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invested by CFs (last year)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$5,140,771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partner contributions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071596" y="4649658"/>
            <a:ext cx="5872848" cy="307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CFs’ involvement</a:t>
            </a: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lends credibility and organizational capacity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to projects, encouraging other stakeholders to invest. </a:t>
            </a:r>
          </a:p>
          <a:p>
            <a:pPr algn="ctr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The ability to </a:t>
            </a: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mobilize diverse community resources and foster collaborative partnerships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means that CFs’ impact extends far beyond its direct financial contributions. </a:t>
            </a:r>
          </a:p>
          <a:p>
            <a:pPr algn="ctr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This shared ownership model </a:t>
            </a: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amplifies the scale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of development projects while also building stronger, more resilient community networks, ensuring that local growth initiatives are </a:t>
            </a: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sustainably supported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by stakeholders.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3341310"/>
            <a:ext cx="6449118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CED Data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05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7119" y="-660711"/>
            <a:ext cx="19339477" cy="2889315"/>
          </a:xfrm>
          <a:custGeom>
            <a:avLst/>
            <a:gdLst/>
            <a:ahLst/>
            <a:cxnLst/>
            <a:rect r="r" b="b" t="t" l="l"/>
            <a:pathLst>
              <a:path h="2889315" w="19339477">
                <a:moveTo>
                  <a:pt x="0" y="0"/>
                </a:moveTo>
                <a:lnTo>
                  <a:pt x="19339477" y="0"/>
                </a:lnTo>
                <a:lnTo>
                  <a:pt x="19339477" y="2889314"/>
                </a:lnTo>
                <a:lnTo>
                  <a:pt x="0" y="288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1181" r="0" b="-14118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53490" y="-167489"/>
            <a:ext cx="20004307" cy="2396092"/>
            <a:chOff x="0" y="0"/>
            <a:chExt cx="8546362" cy="10236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546362" cy="1023673"/>
            </a:xfrm>
            <a:custGeom>
              <a:avLst/>
              <a:gdLst/>
              <a:ahLst/>
              <a:cxnLst/>
              <a:rect r="r" b="b" t="t" l="l"/>
              <a:pathLst>
                <a:path h="1023673" w="8546362">
                  <a:moveTo>
                    <a:pt x="0" y="0"/>
                  </a:moveTo>
                  <a:lnTo>
                    <a:pt x="8546362" y="0"/>
                  </a:lnTo>
                  <a:lnTo>
                    <a:pt x="8546362" y="1023673"/>
                  </a:lnTo>
                  <a:lnTo>
                    <a:pt x="0" y="1023673"/>
                  </a:lnTo>
                  <a:close/>
                </a:path>
              </a:pathLst>
            </a:custGeom>
            <a:solidFill>
              <a:srgbClr val="1E1E1E">
                <a:alpha val="8078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546362" cy="1042723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2764939" y="2529506"/>
            <a:ext cx="2214033" cy="1482565"/>
          </a:xfrm>
          <a:custGeom>
            <a:avLst/>
            <a:gdLst/>
            <a:ahLst/>
            <a:cxnLst/>
            <a:rect r="r" b="b" t="t" l="l"/>
            <a:pathLst>
              <a:path h="1482565" w="2214033">
                <a:moveTo>
                  <a:pt x="0" y="0"/>
                </a:moveTo>
                <a:lnTo>
                  <a:pt x="2214034" y="0"/>
                </a:lnTo>
                <a:lnTo>
                  <a:pt x="2214034" y="1482564"/>
                </a:lnTo>
                <a:lnTo>
                  <a:pt x="0" y="1482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35271" y="3159306"/>
            <a:ext cx="1929669" cy="611311"/>
          </a:xfrm>
          <a:custGeom>
            <a:avLst/>
            <a:gdLst/>
            <a:ahLst/>
            <a:cxnLst/>
            <a:rect r="r" b="b" t="t" l="l"/>
            <a:pathLst>
              <a:path h="611311" w="1929669">
                <a:moveTo>
                  <a:pt x="0" y="0"/>
                </a:moveTo>
                <a:lnTo>
                  <a:pt x="1929668" y="0"/>
                </a:lnTo>
                <a:lnTo>
                  <a:pt x="1929668" y="611312"/>
                </a:lnTo>
                <a:lnTo>
                  <a:pt x="0" y="611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6606" r="0" b="-53833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834905" y="2924486"/>
            <a:ext cx="1225631" cy="530765"/>
          </a:xfrm>
          <a:custGeom>
            <a:avLst/>
            <a:gdLst/>
            <a:ahLst/>
            <a:cxnLst/>
            <a:rect r="r" b="b" t="t" l="l"/>
            <a:pathLst>
              <a:path h="530765" w="1225631">
                <a:moveTo>
                  <a:pt x="0" y="0"/>
                </a:moveTo>
                <a:lnTo>
                  <a:pt x="1225631" y="0"/>
                </a:lnTo>
                <a:lnTo>
                  <a:pt x="1225631" y="530764"/>
                </a:lnTo>
                <a:lnTo>
                  <a:pt x="0" y="53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16326" y="6468391"/>
            <a:ext cx="2586294" cy="775888"/>
          </a:xfrm>
          <a:custGeom>
            <a:avLst/>
            <a:gdLst/>
            <a:ahLst/>
            <a:cxnLst/>
            <a:rect r="r" b="b" t="t" l="l"/>
            <a:pathLst>
              <a:path h="775888" w="2586294">
                <a:moveTo>
                  <a:pt x="0" y="0"/>
                </a:moveTo>
                <a:lnTo>
                  <a:pt x="2586294" y="0"/>
                </a:lnTo>
                <a:lnTo>
                  <a:pt x="2586294" y="775888"/>
                </a:lnTo>
                <a:lnTo>
                  <a:pt x="0" y="7758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413247" y="5519103"/>
            <a:ext cx="2896694" cy="744074"/>
          </a:xfrm>
          <a:custGeom>
            <a:avLst/>
            <a:gdLst/>
            <a:ahLst/>
            <a:cxnLst/>
            <a:rect r="r" b="b" t="t" l="l"/>
            <a:pathLst>
              <a:path h="744074" w="2896694">
                <a:moveTo>
                  <a:pt x="0" y="0"/>
                </a:moveTo>
                <a:lnTo>
                  <a:pt x="2896695" y="0"/>
                </a:lnTo>
                <a:lnTo>
                  <a:pt x="2896695" y="744073"/>
                </a:lnTo>
                <a:lnTo>
                  <a:pt x="0" y="744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96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5133975"/>
            <a:ext cx="5134086" cy="76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Crucial supports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for individuals who face barriers to self-employment: Persons with disabilities and/or those who are 2SLGBTQIA+.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834905" y="4268203"/>
            <a:ext cx="4977471" cy="153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Export supports for BC businesses, funded by the Gov of BC and PacifiCan.</a:t>
            </a:r>
          </a:p>
          <a:p>
            <a:pPr algn="l">
              <a:lnSpc>
                <a:spcPts val="2079"/>
              </a:lnSpc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23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EN personnel (13 advisors)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1,200+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businesses supported since 2016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$1,200,000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PacifiCan funding committed (2024-25)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834905" y="7739579"/>
            <a:ext cx="4977471" cy="1789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Online learning and consulting services primarily for startups and businesses.</a:t>
            </a:r>
          </a:p>
          <a:p>
            <a:pPr algn="l">
              <a:lnSpc>
                <a:spcPts val="2079"/>
              </a:lnSpc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3,000+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businesses served (March 2025)</a:t>
            </a: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2,900+</a:t>
            </a: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consulting hours delivered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$9,000+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online sessions delivered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$2,000,000+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business training grants provided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017897" y="1027991"/>
            <a:ext cx="13522308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Centralized Services: CFBC’s Resource Hub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33929" y="4027793"/>
            <a:ext cx="5505568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tru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Accessible Entrepreneurship Services (AES): Entrepreneurs with Disabilities Program (EDP) </a:t>
            </a:r>
          </a:p>
          <a:p>
            <a:pPr algn="l">
              <a:lnSpc>
                <a:spcPts val="2160"/>
              </a:lnSpc>
            </a:pPr>
            <a:r>
              <a:rPr lang="en-US" sz="1800" b="tru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&amp; PRIDE in Entrepreneurship Program (PEP)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130640"/>
            <a:ext cx="5134086" cy="1017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36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EDP loan clients (March 2025)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$3,645,699</a:t>
            </a:r>
            <a:r>
              <a:rPr lang="en-US" sz="1599" b="tru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EDP loans outstanding (March 2025) 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19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loans authorized (March 2025)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$1,446,802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EDP loans disbursed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7636514"/>
            <a:ext cx="5500339" cy="1017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35</a:t>
            </a:r>
            <a:r>
              <a:rPr lang="en-US" sz="1599" b="tru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PEP participants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75%</a:t>
            </a:r>
            <a:r>
              <a:rPr lang="en-US" sz="1599">
                <a:solidFill>
                  <a:srgbClr val="758B2C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PEP participants developed business plans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128</a:t>
            </a:r>
            <a:r>
              <a:rPr lang="en-US" sz="1599" b="tru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PEP advisory sessions delivered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86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CF network personnel trained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834905" y="3706228"/>
            <a:ext cx="42331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Export Navigator (EN)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413247" y="4278363"/>
            <a:ext cx="4976918" cy="76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Economic emergency response &amp; recovery: Resources and supports for governments, businesses and the CF network.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2279102" y="2517678"/>
            <a:ext cx="1803526" cy="911118"/>
            <a:chOff x="0" y="0"/>
            <a:chExt cx="2404701" cy="1214824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743631" y="-69954"/>
              <a:ext cx="1280270" cy="10491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666"/>
                </a:lnSpc>
                <a:spcBef>
                  <a:spcPct val="0"/>
                </a:spcBef>
              </a:pPr>
              <a:r>
                <a:rPr lang="en-US" b="true" sz="4761">
                  <a:solidFill>
                    <a:srgbClr val="CB3C51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R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376179" y="-76200"/>
              <a:ext cx="1244990" cy="1042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696"/>
                </a:lnSpc>
                <a:spcBef>
                  <a:spcPct val="0"/>
                </a:spcBef>
              </a:pPr>
              <a:r>
                <a:rPr lang="en-US" b="true" sz="4783">
                  <a:solidFill>
                    <a:srgbClr val="CB3C51"/>
                  </a:solidFill>
                  <a:latin typeface="Montserrat Heavy"/>
                  <a:ea typeface="Montserrat Heavy"/>
                  <a:cs typeface="Montserrat Heavy"/>
                  <a:sym typeface="Montserrat Heavy"/>
                </a:rPr>
                <a:t>R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916255"/>
              <a:ext cx="2404701" cy="200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60"/>
                </a:lnSpc>
              </a:pPr>
              <a:r>
                <a:rPr lang="en-US" b="true" sz="900" spc="178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RURAL RESILIENCY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135951" y="1117605"/>
              <a:ext cx="2132800" cy="972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0"/>
                </a:lnSpc>
              </a:pPr>
              <a:r>
                <a:rPr lang="en-US" b="true" sz="450" spc="198">
                  <a:solidFill>
                    <a:srgbClr val="40404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INITIATIVE</a:t>
              </a: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6834905" y="7253804"/>
            <a:ext cx="42331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myCommunityFutures (myCF)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13247" y="3676445"/>
            <a:ext cx="42331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Rural Resiliency Initiative (RRI)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488652" y="6992502"/>
            <a:ext cx="4770648" cy="2303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373</a:t>
            </a:r>
            <a:r>
              <a:rPr lang="en-US" sz="1599">
                <a:solidFill>
                  <a:srgbClr val="758B2C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business clients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123</a:t>
            </a:r>
            <a:r>
              <a:rPr lang="en-US" sz="1599">
                <a:solidFill>
                  <a:srgbClr val="758B2C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business listings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47</a:t>
            </a:r>
            <a:r>
              <a:rPr lang="en-US" sz="1599">
                <a:solidFill>
                  <a:srgbClr val="758B2C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closed sales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$16,013,861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value of closed sales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$340,720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average sale price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$29,009,665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annual business revenues preserved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210</a:t>
            </a:r>
            <a:r>
              <a:rPr lang="en-US" sz="1599">
                <a:solidFill>
                  <a:srgbClr val="758B2C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jobs preserved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25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jobs created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$14,361,567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annual wages preserved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488652" y="6486820"/>
            <a:ext cx="42331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Venture Connect (VC)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06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7119" y="-599978"/>
            <a:ext cx="19339477" cy="2813115"/>
          </a:xfrm>
          <a:custGeom>
            <a:avLst/>
            <a:gdLst/>
            <a:ahLst/>
            <a:cxnLst/>
            <a:rect r="r" b="b" t="t" l="l"/>
            <a:pathLst>
              <a:path h="2813115" w="19339477">
                <a:moveTo>
                  <a:pt x="0" y="0"/>
                </a:moveTo>
                <a:lnTo>
                  <a:pt x="19339477" y="0"/>
                </a:lnTo>
                <a:lnTo>
                  <a:pt x="19339477" y="2813115"/>
                </a:lnTo>
                <a:lnTo>
                  <a:pt x="0" y="2813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5262" r="0" b="-18362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403" y="-71980"/>
            <a:ext cx="19447474" cy="2285116"/>
            <a:chOff x="0" y="0"/>
            <a:chExt cx="8308468" cy="9762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08468" cy="976261"/>
            </a:xfrm>
            <a:custGeom>
              <a:avLst/>
              <a:gdLst/>
              <a:ahLst/>
              <a:cxnLst/>
              <a:rect r="r" b="b" t="t" l="l"/>
              <a:pathLst>
                <a:path h="976261" w="8308468">
                  <a:moveTo>
                    <a:pt x="0" y="0"/>
                  </a:moveTo>
                  <a:lnTo>
                    <a:pt x="8308468" y="0"/>
                  </a:lnTo>
                  <a:lnTo>
                    <a:pt x="8308468" y="976261"/>
                  </a:lnTo>
                  <a:lnTo>
                    <a:pt x="0" y="976261"/>
                  </a:lnTo>
                  <a:close/>
                </a:path>
              </a:pathLst>
            </a:custGeom>
            <a:solidFill>
              <a:srgbClr val="1E1E1E">
                <a:alpha val="5490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308468" cy="995311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3574511"/>
            <a:ext cx="694489" cy="630248"/>
          </a:xfrm>
          <a:custGeom>
            <a:avLst/>
            <a:gdLst/>
            <a:ahLst/>
            <a:cxnLst/>
            <a:rect r="r" b="b" t="t" l="l"/>
            <a:pathLst>
              <a:path h="630248" w="694489">
                <a:moveTo>
                  <a:pt x="0" y="0"/>
                </a:moveTo>
                <a:lnTo>
                  <a:pt x="694489" y="0"/>
                </a:lnTo>
                <a:lnTo>
                  <a:pt x="694489" y="630249"/>
                </a:lnTo>
                <a:lnTo>
                  <a:pt x="0" y="630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5028167"/>
            <a:ext cx="4869512" cy="307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The number of women entrepreneurs has grown but structural barriers prevent achievement of proportional representation. Men-owned businesses receive on average 150% high financing amounts, and more women owned businesses experiencing revenue decreases experience them at a severe rate.</a:t>
            </a:r>
          </a:p>
          <a:p>
            <a:pPr algn="l">
              <a:lnSpc>
                <a:spcPts val="2079"/>
              </a:lnSpc>
            </a:pP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9B243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530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women loan clients (CFN March 2025) </a:t>
            </a:r>
          </a:p>
          <a:p>
            <a:pPr algn="l">
              <a:lnSpc>
                <a:spcPts val="2079"/>
              </a:lnSpc>
            </a:pPr>
            <a:r>
              <a:rPr lang="en-US" sz="1599" b="true">
                <a:solidFill>
                  <a:srgbClr val="9B243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$31,71,674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outstanding balance (CFN March 2025)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9B243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195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loans authorized to women (last fiscal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9B243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$12,281,283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loan dollars committed (last fiscal)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17897" y="1027991"/>
            <a:ext cx="13522308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Demographics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4509560"/>
            <a:ext cx="42331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Women Entrepreneurs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8391762"/>
            <a:ext cx="4869512" cy="76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Accessible, gender-lens financing is critical: CF bridges the financial gap for women entrepreneurs.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655264" y="4509560"/>
            <a:ext cx="42331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Young Entrepreneurs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655264" y="5028167"/>
            <a:ext cx="4637443" cy="2046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There is a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notable drive among young people to pursue entrepreneurship, often motivated by a desire for purpose and flexibility.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Challenges:</a:t>
            </a:r>
          </a:p>
          <a:p>
            <a:pPr algn="l" marL="345439" indent="-172720" lvl="1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Economic slowdown &amp; uncertainty</a:t>
            </a:r>
          </a:p>
          <a:p>
            <a:pPr algn="l" marL="345439" indent="-172720" lvl="1">
              <a:lnSpc>
                <a:spcPts val="2079"/>
              </a:lnSpc>
              <a:spcBef>
                <a:spcPct val="0"/>
              </a:spcBef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High inflation &amp; interest rates</a:t>
            </a: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Shifting motivations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940407" y="5028167"/>
            <a:ext cx="5746070" cy="153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Emerging trends/opportunities:</a:t>
            </a: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Digital transformation</a:t>
            </a: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Eco-conscious and green initiatives</a:t>
            </a: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Strategic alliances and cooperative ventures</a:t>
            </a: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Investment in high-growth industry sectors</a:t>
            </a:r>
          </a:p>
          <a:p>
            <a:pPr algn="l" marL="345439" indent="-172720" lvl="1">
              <a:lnSpc>
                <a:spcPts val="2079"/>
              </a:lnSpc>
              <a:buFont typeface="Arial"/>
              <a:buChar char="•"/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Innovative financing models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51033" y="6922372"/>
            <a:ext cx="4734530" cy="159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54"/>
              </a:lnSpc>
            </a:pPr>
            <a:r>
              <a:rPr lang="en-US" sz="1657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163 </a:t>
            </a:r>
            <a:r>
              <a:rPr lang="en-US" sz="1657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loan clients (March 2025)</a:t>
            </a:r>
          </a:p>
          <a:p>
            <a:pPr algn="l">
              <a:lnSpc>
                <a:spcPts val="2154"/>
              </a:lnSpc>
            </a:pPr>
            <a:r>
              <a:rPr lang="en-US" sz="1657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$5,342,477</a:t>
            </a:r>
            <a:r>
              <a:rPr lang="en-US" sz="1657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outstanding balance (March 2025)</a:t>
            </a:r>
          </a:p>
          <a:p>
            <a:pPr algn="l">
              <a:lnSpc>
                <a:spcPts val="2154"/>
              </a:lnSpc>
            </a:pPr>
            <a:r>
              <a:rPr lang="en-US" sz="1657" b="tru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87 </a:t>
            </a:r>
            <a:r>
              <a:rPr lang="en-US" sz="1657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loans authorized (last fiscal)</a:t>
            </a:r>
          </a:p>
          <a:p>
            <a:pPr algn="l" marL="0" indent="0" lvl="0">
              <a:lnSpc>
                <a:spcPts val="2154"/>
              </a:lnSpc>
              <a:spcBef>
                <a:spcPct val="0"/>
              </a:spcBef>
            </a:pPr>
            <a:r>
              <a:rPr lang="en-US" b="true" sz="1657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$3,429,005</a:t>
            </a:r>
            <a:r>
              <a:rPr lang="en-US" sz="1657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authorized loan value (last fiscal</a:t>
            </a:r>
          </a:p>
          <a:p>
            <a:pPr algn="l" marL="0" indent="0" lvl="0">
              <a:lnSpc>
                <a:spcPts val="215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154"/>
              </a:lnSpc>
              <a:spcBef>
                <a:spcPct val="0"/>
              </a:spcBef>
            </a:pPr>
            <a:r>
              <a:rPr lang="en-US" b="true" sz="1657" strike="noStrike" u="none">
                <a:solidFill>
                  <a:srgbClr val="758B2C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</a:t>
            </a:r>
            <a:r>
              <a:rPr lang="en-US" sz="1657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CF Indigenous-focused offices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897625" y="4509560"/>
            <a:ext cx="42331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Indigenous Entrepreneurs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655264" y="7489190"/>
            <a:ext cx="4977471" cy="1017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136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youth loan recipients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(CFN March 2025)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$6,073,742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outstanding loan balance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68</a:t>
            </a:r>
            <a:r>
              <a:rPr lang="en-US" sz="1599" strike="noStrike" u="none">
                <a:solidFill>
                  <a:srgbClr val="2FA1E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youth loans authorized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2FA1E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$1,838,640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committed loan dollar value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6655264" y="3603086"/>
            <a:ext cx="694489" cy="630248"/>
          </a:xfrm>
          <a:custGeom>
            <a:avLst/>
            <a:gdLst/>
            <a:ahLst/>
            <a:cxnLst/>
            <a:rect r="r" b="b" t="t" l="l"/>
            <a:pathLst>
              <a:path h="630248" w="694489">
                <a:moveTo>
                  <a:pt x="0" y="0"/>
                </a:moveTo>
                <a:lnTo>
                  <a:pt x="694489" y="0"/>
                </a:lnTo>
                <a:lnTo>
                  <a:pt x="694489" y="630249"/>
                </a:lnTo>
                <a:lnTo>
                  <a:pt x="0" y="630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940407" y="3574511"/>
            <a:ext cx="694489" cy="630248"/>
          </a:xfrm>
          <a:custGeom>
            <a:avLst/>
            <a:gdLst/>
            <a:ahLst/>
            <a:cxnLst/>
            <a:rect r="r" b="b" t="t" l="l"/>
            <a:pathLst>
              <a:path h="630248" w="694489">
                <a:moveTo>
                  <a:pt x="0" y="0"/>
                </a:moveTo>
                <a:lnTo>
                  <a:pt x="694489" y="0"/>
                </a:lnTo>
                <a:lnTo>
                  <a:pt x="694489" y="630249"/>
                </a:lnTo>
                <a:lnTo>
                  <a:pt x="0" y="630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07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70088" y="1838267"/>
            <a:ext cx="8072983" cy="8700473"/>
            <a:chOff x="0" y="0"/>
            <a:chExt cx="3448989" cy="37170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48989" cy="3717069"/>
            </a:xfrm>
            <a:custGeom>
              <a:avLst/>
              <a:gdLst/>
              <a:ahLst/>
              <a:cxnLst/>
              <a:rect r="r" b="b" t="t" l="l"/>
              <a:pathLst>
                <a:path h="3717069" w="3448989">
                  <a:moveTo>
                    <a:pt x="0" y="0"/>
                  </a:moveTo>
                  <a:lnTo>
                    <a:pt x="3448989" y="0"/>
                  </a:lnTo>
                  <a:lnTo>
                    <a:pt x="3448989" y="3717069"/>
                  </a:lnTo>
                  <a:lnTo>
                    <a:pt x="0" y="3717069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3448989" cy="3736119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2068311" y="-511812"/>
            <a:ext cx="20902236" cy="2757747"/>
          </a:xfrm>
          <a:custGeom>
            <a:avLst/>
            <a:gdLst/>
            <a:ahLst/>
            <a:cxnLst/>
            <a:rect r="r" b="b" t="t" l="l"/>
            <a:pathLst>
              <a:path h="2757747" w="20902236">
                <a:moveTo>
                  <a:pt x="0" y="0"/>
                </a:moveTo>
                <a:lnTo>
                  <a:pt x="20902236" y="0"/>
                </a:lnTo>
                <a:lnTo>
                  <a:pt x="20902236" y="2757747"/>
                </a:lnTo>
                <a:lnTo>
                  <a:pt x="0" y="2757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366" r="0" b="-31593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691569" y="-39181"/>
            <a:ext cx="21130977" cy="2285116"/>
            <a:chOff x="0" y="0"/>
            <a:chExt cx="9027705" cy="9762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27706" cy="976261"/>
            </a:xfrm>
            <a:custGeom>
              <a:avLst/>
              <a:gdLst/>
              <a:ahLst/>
              <a:cxnLst/>
              <a:rect r="r" b="b" t="t" l="l"/>
              <a:pathLst>
                <a:path h="976261" w="9027706">
                  <a:moveTo>
                    <a:pt x="0" y="0"/>
                  </a:moveTo>
                  <a:lnTo>
                    <a:pt x="9027706" y="0"/>
                  </a:lnTo>
                  <a:lnTo>
                    <a:pt x="9027706" y="976261"/>
                  </a:lnTo>
                  <a:lnTo>
                    <a:pt x="0" y="976261"/>
                  </a:lnTo>
                  <a:close/>
                </a:path>
              </a:pathLst>
            </a:custGeom>
            <a:solidFill>
              <a:srgbClr val="1E1E1E">
                <a:alpha val="54902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9027705" cy="995311"/>
            </a:xfrm>
            <a:prstGeom prst="rect">
              <a:avLst/>
            </a:prstGeom>
          </p:spPr>
          <p:txBody>
            <a:bodyPr anchor="ctr" rtlCol="false" tIns="42613" lIns="42613" bIns="42613" rIns="42613"/>
            <a:lstStyle/>
            <a:p>
              <a:pPr algn="ctr">
                <a:lnSpc>
                  <a:spcPts val="16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>
            <a:off x="3080519" y="1838267"/>
            <a:ext cx="998782" cy="0"/>
          </a:xfrm>
          <a:prstGeom prst="line">
            <a:avLst/>
          </a:prstGeom>
          <a:ln cap="rnd" w="76200">
            <a:solidFill>
              <a:srgbClr val="C8D5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028700" y="1608121"/>
            <a:ext cx="1267248" cy="1155592"/>
            <a:chOff x="0" y="0"/>
            <a:chExt cx="1689664" cy="1540789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689664" cy="1540789"/>
              <a:chOff x="0" y="0"/>
              <a:chExt cx="335185" cy="305652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335185" cy="305652"/>
              </a:xfrm>
              <a:custGeom>
                <a:avLst/>
                <a:gdLst/>
                <a:ahLst/>
                <a:cxnLst/>
                <a:rect r="r" b="b" t="t" l="l"/>
                <a:pathLst>
                  <a:path h="305652" w="335185">
                    <a:moveTo>
                      <a:pt x="0" y="0"/>
                    </a:moveTo>
                    <a:lnTo>
                      <a:pt x="335185" y="0"/>
                    </a:lnTo>
                    <a:lnTo>
                      <a:pt x="335185" y="305652"/>
                    </a:lnTo>
                    <a:lnTo>
                      <a:pt x="0" y="305652"/>
                    </a:lnTo>
                    <a:close/>
                  </a:path>
                </a:pathLst>
              </a:custGeom>
              <a:solidFill>
                <a:srgbClr val="C8D53A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9525"/>
                <a:ext cx="335185" cy="296127"/>
              </a:xfrm>
              <a:prstGeom prst="rect">
                <a:avLst/>
              </a:prstGeom>
            </p:spPr>
            <p:txBody>
              <a:bodyPr anchor="ctr" rtlCol="false" tIns="47790" lIns="47790" bIns="47790" rIns="47790"/>
              <a:lstStyle/>
              <a:p>
                <a:pPr algn="ctr">
                  <a:lnSpc>
                    <a:spcPts val="1354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393832" y="168939"/>
              <a:ext cx="902001" cy="1202911"/>
            </a:xfrm>
            <a:custGeom>
              <a:avLst/>
              <a:gdLst/>
              <a:ahLst/>
              <a:cxnLst/>
              <a:rect r="r" b="b" t="t" l="l"/>
              <a:pathLst>
                <a:path h="1202911" w="902001">
                  <a:moveTo>
                    <a:pt x="0" y="0"/>
                  </a:moveTo>
                  <a:lnTo>
                    <a:pt x="902000" y="0"/>
                  </a:lnTo>
                  <a:lnTo>
                    <a:pt x="902000" y="1202911"/>
                  </a:lnTo>
                  <a:lnTo>
                    <a:pt x="0" y="1202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7164" t="0" r="-42189" b="-34628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017897" y="1027991"/>
            <a:ext cx="13522308" cy="58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4391" b="true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Summary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3436560"/>
            <a:ext cx="4233156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Program Integration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50455" y="4851556"/>
            <a:ext cx="5509359" cy="2303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63.4% </a:t>
            </a: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direct o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perational support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+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Direct program support, for example: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$1.2M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program support for EN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b="true" sz="1599" strike="noStrike" u="none">
                <a:solidFill>
                  <a:srgbClr val="4F4F4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$900,000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support for CUSMA Compliance Advisory Services Initiative</a:t>
            </a: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Demonstrates strategic decision to utilize existing, established, and locally embedded organizations.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050455" y="3517631"/>
            <a:ext cx="4233156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b="true" sz="2400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Leveraging Partnerships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3969960"/>
            <a:ext cx="9563392" cy="76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The CFBC Resource Hub</a:t>
            </a: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 forms a cohesive and mutually reinforcing ecosystem that amplifies the effectiveness of the CF network. Holistic, tailored, and continuous lifecycle support can be provided rather than addressing isolated issues.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01195" y="4978364"/>
            <a:ext cx="4504163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Example of a Client Journey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991935" y="5585549"/>
            <a:ext cx="9600157" cy="4228599"/>
            <a:chOff x="0" y="0"/>
            <a:chExt cx="12800209" cy="563813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2800209" cy="4133401"/>
            </a:xfrm>
            <a:custGeom>
              <a:avLst/>
              <a:gdLst/>
              <a:ahLst/>
              <a:cxnLst/>
              <a:rect r="r" b="b" t="t" l="l"/>
              <a:pathLst>
                <a:path h="4133401" w="12800209">
                  <a:moveTo>
                    <a:pt x="0" y="0"/>
                  </a:moveTo>
                  <a:lnTo>
                    <a:pt x="12800209" y="0"/>
                  </a:lnTo>
                  <a:lnTo>
                    <a:pt x="12800209" y="4133401"/>
                  </a:lnTo>
                  <a:lnTo>
                    <a:pt x="0" y="4133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81041" y="4133401"/>
              <a:ext cx="2247137" cy="1504732"/>
            </a:xfrm>
            <a:custGeom>
              <a:avLst/>
              <a:gdLst/>
              <a:ahLst/>
              <a:cxnLst/>
              <a:rect r="r" b="b" t="t" l="l"/>
              <a:pathLst>
                <a:path h="1504732" w="2247137">
                  <a:moveTo>
                    <a:pt x="0" y="0"/>
                  </a:moveTo>
                  <a:lnTo>
                    <a:pt x="2247137" y="0"/>
                  </a:lnTo>
                  <a:lnTo>
                    <a:pt x="2247137" y="1504732"/>
                  </a:lnTo>
                  <a:lnTo>
                    <a:pt x="0" y="150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228049" y="4524908"/>
              <a:ext cx="1429948" cy="619245"/>
            </a:xfrm>
            <a:custGeom>
              <a:avLst/>
              <a:gdLst/>
              <a:ahLst/>
              <a:cxnLst/>
              <a:rect r="r" b="b" t="t" l="l"/>
              <a:pathLst>
                <a:path h="619245" w="1429948">
                  <a:moveTo>
                    <a:pt x="0" y="0"/>
                  </a:moveTo>
                  <a:lnTo>
                    <a:pt x="1429948" y="0"/>
                  </a:lnTo>
                  <a:lnTo>
                    <a:pt x="1429948" y="619246"/>
                  </a:lnTo>
                  <a:lnTo>
                    <a:pt x="0" y="619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5206392" y="4524908"/>
              <a:ext cx="2496377" cy="748913"/>
            </a:xfrm>
            <a:custGeom>
              <a:avLst/>
              <a:gdLst/>
              <a:ahLst/>
              <a:cxnLst/>
              <a:rect r="r" b="b" t="t" l="l"/>
              <a:pathLst>
                <a:path h="748913" w="2496377">
                  <a:moveTo>
                    <a:pt x="0" y="0"/>
                  </a:moveTo>
                  <a:lnTo>
                    <a:pt x="2496377" y="0"/>
                  </a:lnTo>
                  <a:lnTo>
                    <a:pt x="2496377" y="748913"/>
                  </a:lnTo>
                  <a:lnTo>
                    <a:pt x="0" y="748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302197" y="4377581"/>
              <a:ext cx="2498012" cy="641664"/>
            </a:xfrm>
            <a:custGeom>
              <a:avLst/>
              <a:gdLst/>
              <a:ahLst/>
              <a:cxnLst/>
              <a:rect r="r" b="b" t="t" l="l"/>
              <a:pathLst>
                <a:path h="641664" w="2498012">
                  <a:moveTo>
                    <a:pt x="0" y="0"/>
                  </a:moveTo>
                  <a:lnTo>
                    <a:pt x="2498012" y="0"/>
                  </a:lnTo>
                  <a:lnTo>
                    <a:pt x="2498012" y="641664"/>
                  </a:lnTo>
                  <a:lnTo>
                    <a:pt x="0" y="641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96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784779" y="4218636"/>
              <a:ext cx="2118693" cy="959553"/>
            </a:xfrm>
            <a:custGeom>
              <a:avLst/>
              <a:gdLst/>
              <a:ahLst/>
              <a:cxnLst/>
              <a:rect r="r" b="b" t="t" l="l"/>
              <a:pathLst>
                <a:path h="959553" w="2118693">
                  <a:moveTo>
                    <a:pt x="0" y="0"/>
                  </a:moveTo>
                  <a:lnTo>
                    <a:pt x="2118693" y="0"/>
                  </a:lnTo>
                  <a:lnTo>
                    <a:pt x="2118693" y="959553"/>
                  </a:lnTo>
                  <a:lnTo>
                    <a:pt x="0" y="959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430730" y="1931207"/>
              <a:ext cx="1550883" cy="1011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Startup supports from AES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3015123" y="1917382"/>
              <a:ext cx="1550883" cy="6682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Loan from CF office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5580025" y="1880514"/>
              <a:ext cx="1550883" cy="13540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Skills training and advising from myCF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8107114" y="1917382"/>
              <a:ext cx="1550883" cy="1011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Market expansion through EN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10686697" y="1880514"/>
              <a:ext cx="1550883" cy="6682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07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4F4F4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Succession through VC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927667" y="155177"/>
              <a:ext cx="553886" cy="44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3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3513621" y="155177"/>
              <a:ext cx="553886" cy="44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3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6017898" y="155177"/>
              <a:ext cx="675137" cy="44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3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3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8586287" y="155177"/>
              <a:ext cx="652992" cy="44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3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4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11176703" y="155177"/>
              <a:ext cx="652992" cy="44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3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5</a:t>
              </a: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2050455" y="4361653"/>
            <a:ext cx="4504163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CF Success with PacifiCan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050455" y="7709374"/>
            <a:ext cx="4504163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6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CF Success with Province of B.C.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050455" y="8214097"/>
            <a:ext cx="5544070" cy="24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79"/>
              </a:lnSpc>
              <a:spcBef>
                <a:spcPct val="0"/>
              </a:spcBef>
            </a:pPr>
            <a:r>
              <a:rPr lang="en-US" sz="1599" strike="noStrike" u="none">
                <a:solidFill>
                  <a:srgbClr val="4F4F4F"/>
                </a:solidFill>
                <a:latin typeface="Open Sans 1"/>
                <a:ea typeface="Open Sans 1"/>
                <a:cs typeface="Open Sans 1"/>
                <a:sym typeface="Open Sans 1"/>
              </a:rPr>
              <a:t>BC Business Match Program funder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6038589" y="1617646"/>
            <a:ext cx="122071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SLIDE 08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DAG5EQw3Wks</dc:identifier>
  <dcterms:modified xsi:type="dcterms:W3CDTF">2011-08-01T06:04:30Z</dcterms:modified>
  <cp:revision>1</cp:revision>
  <dc:title>NFS Slides</dc:title>
</cp:coreProperties>
</file>